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6" r:id="rId4"/>
    <p:sldId id="271" r:id="rId5"/>
    <p:sldId id="267" r:id="rId6"/>
    <p:sldId id="268" r:id="rId7"/>
    <p:sldId id="269" r:id="rId8"/>
    <p:sldId id="270" r:id="rId9"/>
    <p:sldId id="272" r:id="rId10"/>
    <p:sldId id="282" r:id="rId11"/>
    <p:sldId id="273" r:id="rId12"/>
    <p:sldId id="280" r:id="rId13"/>
    <p:sldId id="279" r:id="rId14"/>
    <p:sldId id="278" r:id="rId15"/>
    <p:sldId id="277" r:id="rId16"/>
    <p:sldId id="281" r:id="rId17"/>
    <p:sldId id="283" r:id="rId18"/>
  </p:sldIdLst>
  <p:sldSz cx="12188825" cy="6858000"/>
  <p:notesSz cx="6761163" cy="9942513"/>
  <p:defaultTextStyle>
    <a:defPPr rtl="0">
      <a:defRPr lang="h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>
        <p:scale>
          <a:sx n="84" d="100"/>
          <a:sy n="84" d="100"/>
        </p:scale>
        <p:origin x="-1590" y="-78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3750" y="66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96DD111-F4F1-4651-AB8A-7A02D2340565}" type="datetime1">
              <a:rPr lang="hu-HU" smtClean="0"/>
              <a:pPr algn="r" rtl="0"/>
              <a:t>2019.10.01.</a:t>
            </a:fld>
            <a:endParaRPr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A52D9BF-D574-4807-B36C-9E2A025BE826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019BF5D-D79A-4FD7-BB13-7819A21D0CF8}" type="datetime1">
              <a:rPr lang="hu-HU" smtClean="0"/>
              <a:pPr/>
              <a:t>2019.10.01.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E11EC53-F507-411E-9ADC-FBCFECE09D3D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hu-HU" smtClean="0"/>
              <a:pPr rtl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hu-HU" noProof="0" smtClean="0"/>
              <a:pPr/>
              <a:t>2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50348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 smtClean="0"/>
              <a:t>Alcím mintájának szerkesztése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6F00E5-FB47-4034-8E27-4DF311E75ED4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1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ív 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9" name="Téglalap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sz="2400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9762E7-EC4F-4243-A161-7E38F08AAAB9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315074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C02521C-ADFC-46D0-8CDE-CAD680F71D4C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15347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3468617-C366-415B-B3D3-DD1C03EE4B56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199176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9994DEB-AA6F-4D9F-B3B1-1A4FCF04D980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26430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7B106A-324F-4E27-8C8E-95F9B8D4A960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363890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E2C4E1-1BB8-4605-AB4B-EE05189690CC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14065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9350CE-6614-4B13-8ED6-5F64C412BA1E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356168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845B700-6EDE-4A8B-85BE-DE170BEC1D19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46968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43338E-0FEB-4A03-8104-691473B2DF6C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188034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20" name="Téglalap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sz="2400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7AFE86-AAF8-4349-BCDC-304A7752E857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276831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9" name="Téglalap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u-HU" sz="2400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DC2988C-C255-4EB6-838E-93F33913F005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44899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100">
                <a:solidFill>
                  <a:schemeClr val="tx1"/>
                </a:solidFill>
              </a:defRPr>
            </a:lvl1pPr>
          </a:lstStyle>
          <a:p>
            <a:fld id="{0A0CB790-AC8F-4CA7-B397-A9737AB66AF4}" type="datetime1">
              <a:rPr lang="hu-HU" noProof="0" smtClean="0"/>
              <a:pPr/>
              <a:t>2019.10.01.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xmlns="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zeretlekmagyarorszag.hu/jatek-mennyire-ismered-magyarorszago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8246" y="980728"/>
            <a:ext cx="9220200" cy="1944216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50000"/>
              </a:lnSpc>
            </a:pPr>
            <a:r>
              <a:rPr lang="hu-HU" dirty="0" smtClean="0">
                <a:latin typeface="Comic Sans MS" panose="030F0702030302020204" pitchFamily="66" charset="0"/>
              </a:rPr>
              <a:t>A játék szerepe</a:t>
            </a:r>
            <a:br>
              <a:rPr lang="hu-HU" dirty="0" smtClean="0">
                <a:latin typeface="Comic Sans MS" panose="030F0702030302020204" pitchFamily="66" charset="0"/>
              </a:rPr>
            </a:br>
            <a:r>
              <a:rPr lang="hu-HU" dirty="0" smtClean="0">
                <a:latin typeface="Comic Sans MS" panose="030F0702030302020204" pitchFamily="66" charset="0"/>
              </a:rPr>
              <a:t>a tehetséggondozásban</a:t>
            </a:r>
            <a:endParaRPr lang="hu" dirty="0">
              <a:latin typeface="Comic Sans MS" panose="030F07020303020202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68246" y="3429000"/>
            <a:ext cx="9220200" cy="3312368"/>
          </a:xfrm>
        </p:spPr>
        <p:txBody>
          <a:bodyPr rtlCol="0">
            <a:normAutofit/>
          </a:bodyPr>
          <a:lstStyle/>
          <a:p>
            <a:r>
              <a:rPr lang="hu" dirty="0">
                <a:latin typeface="Comic Sans MS" panose="030F0702030302020204" pitchFamily="66" charset="0"/>
              </a:rPr>
              <a:t>Fekete </a:t>
            </a:r>
            <a:r>
              <a:rPr lang="hu" dirty="0" smtClean="0">
                <a:latin typeface="Comic Sans MS" panose="030F0702030302020204" pitchFamily="66" charset="0"/>
              </a:rPr>
              <a:t>Csilla</a:t>
            </a:r>
          </a:p>
          <a:p>
            <a:pPr rtl="0"/>
            <a:r>
              <a:rPr lang="hu" dirty="0" smtClean="0">
                <a:latin typeface="Comic Sans MS" panose="030F0702030302020204" pitchFamily="66" charset="0"/>
              </a:rPr>
              <a:t>Kémia és Környezetvédelmi</a:t>
            </a:r>
          </a:p>
          <a:p>
            <a:pPr rtl="0"/>
            <a:r>
              <a:rPr lang="hu" dirty="0" smtClean="0">
                <a:latin typeface="Comic Sans MS" panose="030F0702030302020204" pitchFamily="66" charset="0"/>
              </a:rPr>
              <a:t>Tehetségsegítő Tanács</a:t>
            </a:r>
          </a:p>
          <a:p>
            <a:pPr rtl="0"/>
            <a:endParaRPr lang="hu" dirty="0" smtClean="0">
              <a:latin typeface="Comic Sans MS" panose="030F0702030302020204" pitchFamily="66" charset="0"/>
            </a:endParaRPr>
          </a:p>
          <a:p>
            <a:pPr rtl="0"/>
            <a:endParaRPr lang="hu" dirty="0" smtClean="0">
              <a:latin typeface="Comic Sans MS" panose="030F0702030302020204" pitchFamily="66" charset="0"/>
            </a:endParaRPr>
          </a:p>
          <a:p>
            <a:pPr rtl="0"/>
            <a:r>
              <a:rPr lang="hu" dirty="0" smtClean="0">
                <a:solidFill>
                  <a:srgbClr val="FF9966"/>
                </a:solidFill>
                <a:latin typeface="Comic Sans MS" panose="030F0702030302020204" pitchFamily="66" charset="0"/>
              </a:rPr>
              <a:t>MTT Kémia és Környezetvédelmi szekció</a:t>
            </a:r>
          </a:p>
          <a:p>
            <a:pPr rtl="0"/>
            <a:r>
              <a:rPr lang="hu" b="1" dirty="0" smtClean="0">
                <a:solidFill>
                  <a:srgbClr val="FF9966"/>
                </a:solidFill>
                <a:latin typeface="Comic Sans MS" panose="030F0702030302020204" pitchFamily="66" charset="0"/>
              </a:rPr>
              <a:t>Eger</a:t>
            </a:r>
          </a:p>
          <a:p>
            <a:pPr rtl="0"/>
            <a:r>
              <a:rPr lang="hu" dirty="0" smtClean="0">
                <a:solidFill>
                  <a:srgbClr val="FF9966"/>
                </a:solidFill>
                <a:latin typeface="Comic Sans MS" panose="030F0702030302020204" pitchFamily="66" charset="0"/>
              </a:rPr>
              <a:t>2019. </a:t>
            </a:r>
            <a:r>
              <a:rPr lang="hu-HU" dirty="0">
                <a:solidFill>
                  <a:srgbClr val="FF9966"/>
                </a:solidFill>
                <a:latin typeface="Comic Sans MS" panose="030F0702030302020204" pitchFamily="66" charset="0"/>
              </a:rPr>
              <a:t>s</a:t>
            </a:r>
            <a:r>
              <a:rPr lang="hu" dirty="0" smtClean="0">
                <a:solidFill>
                  <a:srgbClr val="FF9966"/>
                </a:solidFill>
                <a:latin typeface="Comic Sans MS" panose="030F0702030302020204" pitchFamily="66" charset="0"/>
              </a:rPr>
              <a:t>zeptember 21.</a:t>
            </a:r>
          </a:p>
        </p:txBody>
      </p:sp>
    </p:spTree>
    <p:extLst>
      <p:ext uri="{BB962C8B-B14F-4D97-AF65-F5344CB8AC3E}">
        <p14:creationId xmlns:p14="http://schemas.microsoft.com/office/powerpoint/2010/main" xmlns="" val="101702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dirty="0" smtClean="0"/>
              <a:t>A fogalmak </a:t>
            </a:r>
            <a:r>
              <a:rPr lang="hu-HU" dirty="0"/>
              <a:t>a Curie </a:t>
            </a:r>
            <a:r>
              <a:rPr lang="hu-HU" dirty="0" smtClean="0"/>
              <a:t>Kémiaverseny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dirty="0" smtClean="0"/>
              <a:t>7-8</a:t>
            </a:r>
            <a:r>
              <a:rPr lang="hu-HU" dirty="0"/>
              <a:t>. évfolyamos területi döntős feladatlapjain </a:t>
            </a:r>
            <a:r>
              <a:rPr lang="hu-HU" dirty="0" smtClean="0"/>
              <a:t>előforduló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dirty="0" smtClean="0"/>
              <a:t> </a:t>
            </a:r>
            <a:r>
              <a:rPr lang="hu-HU" dirty="0"/>
              <a:t>anyagok leírását tartalmazzák az elmúlt évekből. </a:t>
            </a:r>
          </a:p>
        </p:txBody>
      </p:sp>
    </p:spTree>
    <p:extLst>
      <p:ext uri="{BB962C8B-B14F-4D97-AF65-F5344CB8AC3E}">
        <p14:creationId xmlns:p14="http://schemas.microsoft.com/office/powerpoint/2010/main" xmlns="" val="281938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55" y="34029"/>
            <a:ext cx="10630916" cy="68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557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cap="none" dirty="0" smtClean="0">
                <a:latin typeface="Comic Sans MS" panose="030F0702030302020204" pitchFamily="66" charset="0"/>
              </a:rPr>
              <a:t>KIRAKÓS JÁTÉKOK</a:t>
            </a:r>
            <a:endParaRPr lang="hu-HU" sz="3200" b="1" cap="none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>
                <a:latin typeface="Comic Sans MS" panose="030F0702030302020204" pitchFamily="66" charset="0"/>
              </a:rPr>
              <a:t> TARSIA program – ingyenesen letölthető</a:t>
            </a:r>
            <a:endParaRPr lang="hu-H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54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u-HU" b="1" dirty="0" smtClean="0">
                <a:latin typeface="Comic Sans MS" panose="030F0702030302020204" pitchFamily="66" charset="0"/>
              </a:rPr>
              <a:t>      DOMINÓ</a:t>
            </a:r>
            <a:endParaRPr lang="hu-HU" b="1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82444" y="116632"/>
            <a:ext cx="5616624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767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811" y="482600"/>
            <a:ext cx="10580853" cy="1219200"/>
          </a:xfrm>
        </p:spPr>
        <p:txBody>
          <a:bodyPr anchor="ctr"/>
          <a:lstStyle/>
          <a:p>
            <a:r>
              <a:rPr lang="hu-HU" b="1" dirty="0" smtClean="0">
                <a:latin typeface="Comic Sans MS" panose="030F0702030302020204" pitchFamily="66" charset="0"/>
              </a:rPr>
              <a:t>TRIOMINÓ</a:t>
            </a:r>
            <a:endParaRPr lang="hu-HU" b="1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228" y="116632"/>
            <a:ext cx="7632848" cy="661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19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853" y="26913"/>
            <a:ext cx="10081120" cy="683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251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3773" y="482600"/>
            <a:ext cx="10940892" cy="1219200"/>
          </a:xfrm>
        </p:spPr>
        <p:txBody>
          <a:bodyPr anchor="t"/>
          <a:lstStyle/>
          <a:p>
            <a:r>
              <a:rPr lang="hu-HU" dirty="0" smtClean="0">
                <a:latin typeface="Comic Sans MS" panose="030F0702030302020204" pitchFamily="66" charset="0"/>
              </a:rPr>
              <a:t>     </a:t>
            </a:r>
            <a:r>
              <a:rPr lang="hu-HU" b="1" dirty="0" smtClean="0">
                <a:latin typeface="Comic Sans MS" panose="030F0702030302020204" pitchFamily="66" charset="0"/>
              </a:rPr>
              <a:t>SZIVÁRVÁNY</a:t>
            </a:r>
            <a:r>
              <a:rPr lang="hu-HU" b="1" smtClean="0">
                <a:latin typeface="Comic Sans MS" panose="030F0702030302020204" pitchFamily="66" charset="0"/>
              </a:rPr>
              <a:t/>
            </a:r>
            <a:br>
              <a:rPr lang="hu-HU" b="1" smtClean="0">
                <a:latin typeface="Comic Sans MS" panose="030F0702030302020204" pitchFamily="66" charset="0"/>
              </a:rPr>
            </a:br>
            <a:r>
              <a:rPr lang="hu-HU" b="1">
                <a:latin typeface="Comic Sans MS" panose="030F0702030302020204" pitchFamily="66" charset="0"/>
              </a:rPr>
              <a:t> </a:t>
            </a:r>
            <a:r>
              <a:rPr lang="hu-HU" b="1" cap="none" smtClean="0">
                <a:latin typeface="Comic Sans MS" panose="030F0702030302020204" pitchFamily="66" charset="0"/>
              </a:rPr>
              <a:t>kirakó </a:t>
            </a:r>
            <a:r>
              <a:rPr lang="hu-HU" b="1" cap="none" dirty="0" smtClean="0">
                <a:latin typeface="Comic Sans MS" panose="030F0702030302020204" pitchFamily="66" charset="0"/>
              </a:rPr>
              <a:t>másképpen</a:t>
            </a:r>
            <a:endParaRPr lang="hu-HU" b="1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62364" y="116632"/>
            <a:ext cx="639430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429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Comic Sans MS" panose="030F0702030302020204" pitchFamily="66" charset="0"/>
              </a:rPr>
              <a:t>6.  </a:t>
            </a:r>
            <a:r>
              <a:rPr lang="hu-HU" dirty="0">
                <a:solidFill>
                  <a:srgbClr val="FFC000"/>
                </a:solidFill>
                <a:latin typeface="Comic Sans MS" panose="030F0702030302020204" pitchFamily="66" charset="0"/>
              </a:rPr>
              <a:t>beszámoló</a:t>
            </a:r>
            <a:br>
              <a:rPr lang="hu-HU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JÁTÉKOSKÉNT: motiváció, érdeklődés, kitartás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JÁTÉKVEZETŐKÉNT: intenzívebb részvétel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JÁTÉKKÉSZÍTŐKÉNT: ismeretek alkalmazása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8477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 anchor="t"/>
          <a:lstStyle/>
          <a:p>
            <a:pPr algn="ctr" rtl="0"/>
            <a:r>
              <a:rPr lang="hu-HU" dirty="0" smtClean="0">
                <a:latin typeface="Comic Sans MS" panose="030F0702030302020204" pitchFamily="66" charset="0"/>
              </a:rPr>
              <a:t>A projekt résztvevői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89757" y="1196752"/>
            <a:ext cx="4320479" cy="5506545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SZOLNOK </a:t>
            </a:r>
            <a:r>
              <a:rPr lang="hu-H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Curie Alapítvány</a:t>
            </a:r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marL="0" lvl="0" indent="0" rtl="0">
              <a:buNone/>
            </a:pP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BORSFA</a:t>
            </a:r>
            <a:r>
              <a:rPr lang="hu-H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             Fekete István Általános Iskola</a:t>
            </a:r>
          </a:p>
          <a:p>
            <a:pPr marL="0" lvl="0" indent="0" rtl="0">
              <a:buNone/>
            </a:pPr>
            <a:r>
              <a:rPr lang="hu-H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PÉCS</a:t>
            </a:r>
            <a:r>
              <a:rPr lang="hu-H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                  Babits Mihály Gimnázium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lvl="0" indent="0" rtl="0">
              <a:buNone/>
            </a:pPr>
            <a:r>
              <a:rPr lang="hu-H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SZENTES           Horváth Mihály Gimnázium</a:t>
            </a:r>
            <a:r>
              <a:rPr lang="hu-H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                      </a:t>
            </a:r>
          </a:p>
          <a:p>
            <a:pPr marL="0" lvl="0" indent="0" rtl="0">
              <a:buNone/>
            </a:pPr>
            <a:r>
              <a:rPr lang="hu-H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NYÍREGYHÁZA</a:t>
            </a:r>
            <a:r>
              <a:rPr lang="hu-H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Apáczai Csere János Általános Iskola</a:t>
            </a:r>
          </a:p>
          <a:p>
            <a:pPr marL="0" lvl="0" indent="0" algn="ctr" rtl="0">
              <a:buNone/>
            </a:pPr>
            <a:r>
              <a:rPr lang="hu-HU" sz="24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Kiválóan akkreditált tehetségpontok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236" y="2060848"/>
            <a:ext cx="7477335" cy="4642449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5158308" y="4912542"/>
            <a:ext cx="144016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>BORSFA</a:t>
            </a:r>
            <a:endParaRPr lang="hu-HU" dirty="0" smtClean="0">
              <a:latin typeface="Comic Sans MS" panose="030F07020303020202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96675" y="5577087"/>
            <a:ext cx="136815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u-HU" b="1" dirty="0">
                <a:solidFill>
                  <a:srgbClr val="FFC000"/>
                </a:solidFill>
                <a:latin typeface="Comic Sans MS" panose="030F0702030302020204" pitchFamily="66" charset="0"/>
              </a:rPr>
              <a:t>PÉCS</a:t>
            </a:r>
            <a:endParaRPr lang="hu-HU" dirty="0" smtClean="0">
              <a:latin typeface="Comic Sans MS" panose="030F0702030302020204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256794" y="4827666"/>
            <a:ext cx="1726049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u-HU" b="1" dirty="0">
                <a:solidFill>
                  <a:srgbClr val="0070C0"/>
                </a:solidFill>
                <a:latin typeface="Comic Sans MS" panose="030F0702030302020204" pitchFamily="66" charset="0"/>
              </a:rPr>
              <a:t>SZENTES</a:t>
            </a:r>
            <a:endParaRPr lang="hu-HU" dirty="0" smtClean="0">
              <a:latin typeface="Comic Sans MS" panose="030F07020303020202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970792" y="2884529"/>
            <a:ext cx="259228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  <a:latin typeface="Comic Sans MS" panose="030F0702030302020204" pitchFamily="66" charset="0"/>
              </a:rPr>
              <a:t>NYÍREGYHÁZA</a:t>
            </a:r>
            <a:endParaRPr lang="hu-HU" dirty="0" smtClean="0">
              <a:latin typeface="Comic Sans MS" panose="030F0702030302020204" pitchFamily="66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750596" y="4237785"/>
            <a:ext cx="1728191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</a:rPr>
              <a:t>SZOLNOK</a:t>
            </a:r>
            <a:endParaRPr lang="hu-HU" dirty="0" smtClean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29142" y="2139918"/>
            <a:ext cx="4441650" cy="46166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hu-HU" sz="1200" dirty="0" smtClean="0">
                <a:solidFill>
                  <a:schemeClr val="bg2"/>
                </a:solidFill>
                <a:hlinkClick r:id="rId4"/>
              </a:rPr>
              <a:t>Térkép: https</a:t>
            </a:r>
            <a:r>
              <a:rPr lang="hu-HU" sz="1200" dirty="0">
                <a:solidFill>
                  <a:schemeClr val="bg2"/>
                </a:solidFill>
                <a:hlinkClick r:id="rId4"/>
              </a:rPr>
              <a:t>://www.szeretlekmagyarorszag.hu/jatek-mennyire-ismered-magyarorszagot</a:t>
            </a:r>
            <a:r>
              <a:rPr lang="hu-HU" sz="1200" dirty="0" smtClean="0">
                <a:solidFill>
                  <a:schemeClr val="bg2"/>
                </a:solidFill>
                <a:hlinkClick r:id="rId4"/>
              </a:rPr>
              <a:t>/</a:t>
            </a:r>
            <a:endParaRPr lang="hu-HU" sz="1200" dirty="0">
              <a:solidFill>
                <a:schemeClr val="bg2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65820" y="5805264"/>
            <a:ext cx="3312368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1252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u-HU" dirty="0" smtClean="0">
                <a:latin typeface="Comic Sans MS" panose="030F0702030302020204" pitchFamily="66" charset="0"/>
              </a:rPr>
              <a:t>tevékenységek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1268760"/>
            <a:ext cx="10360501" cy="500504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dirty="0" smtClean="0">
                <a:latin typeface="Comic Sans MS" panose="030F0702030302020204" pitchFamily="66" charset="0"/>
              </a:rPr>
              <a:t>felhívás </a:t>
            </a:r>
          </a:p>
          <a:p>
            <a:pPr marL="514350" indent="-514350">
              <a:buAutoNum type="arabicPeriod"/>
            </a:pPr>
            <a:r>
              <a:rPr lang="hu-HU" dirty="0">
                <a:latin typeface="Comic Sans MS" panose="030F0702030302020204" pitchFamily="66" charset="0"/>
              </a:rPr>
              <a:t>s</a:t>
            </a:r>
            <a:r>
              <a:rPr lang="hu-HU" dirty="0" smtClean="0">
                <a:latin typeface="Comic Sans MS" panose="030F0702030302020204" pitchFamily="66" charset="0"/>
              </a:rPr>
              <a:t>egítségnyújtás</a:t>
            </a:r>
          </a:p>
          <a:p>
            <a:pPr marL="514350" indent="-514350">
              <a:buAutoNum type="arabicPeriod"/>
            </a:pPr>
            <a:r>
              <a:rPr lang="hu-HU" dirty="0">
                <a:latin typeface="Comic Sans MS" panose="030F0702030302020204" pitchFamily="66" charset="0"/>
              </a:rPr>
              <a:t>k</a:t>
            </a:r>
            <a:r>
              <a:rPr lang="hu-HU" dirty="0" smtClean="0">
                <a:latin typeface="Comic Sans MS" panose="030F0702030302020204" pitchFamily="66" charset="0"/>
              </a:rPr>
              <a:t>ipróbálás</a:t>
            </a:r>
          </a:p>
          <a:p>
            <a:pPr marL="514350" indent="-514350">
              <a:buAutoNum type="arabicPeriod"/>
            </a:pPr>
            <a:r>
              <a:rPr lang="hu-H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bemutatás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saját intézmények rendezvényein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országos szakmai fórumokon</a:t>
            </a:r>
          </a:p>
          <a:p>
            <a:pPr mar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5.  </a:t>
            </a:r>
            <a:r>
              <a:rPr lang="hu-HU" dirty="0">
                <a:solidFill>
                  <a:srgbClr val="FFFF00"/>
                </a:solidFill>
                <a:latin typeface="Comic Sans MS" panose="030F0702030302020204" pitchFamily="66" charset="0"/>
              </a:rPr>
              <a:t>j</a:t>
            </a:r>
            <a:r>
              <a:rPr lang="hu-HU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átékleírások elkészítése</a:t>
            </a:r>
            <a:endParaRPr lang="hu-H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6.  </a:t>
            </a:r>
            <a:r>
              <a:rPr lang="hu-HU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beszámoló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4155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hu-HU" dirty="0">
                <a:latin typeface="Comic Sans MS" panose="030F0702030302020204" pitchFamily="66" charset="0"/>
              </a:rPr>
              <a:t>5.  </a:t>
            </a:r>
            <a:r>
              <a:rPr lang="hu-HU" dirty="0">
                <a:solidFill>
                  <a:srgbClr val="FFFF00"/>
                </a:solidFill>
                <a:latin typeface="Comic Sans MS" panose="030F0702030302020204" pitchFamily="66" charset="0"/>
              </a:rPr>
              <a:t>játékleírások </a:t>
            </a:r>
            <a:r>
              <a:rPr lang="hu-HU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elkészítése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600" b="1" dirty="0"/>
              <a:t>A játék neve</a:t>
            </a:r>
            <a:r>
              <a:rPr lang="hu-HU" sz="2600" dirty="0"/>
              <a:t> </a:t>
            </a:r>
            <a:endParaRPr lang="hu-HU" sz="2600" dirty="0" smtClean="0"/>
          </a:p>
          <a:p>
            <a:r>
              <a:rPr lang="hu-HU" sz="2600" b="1" dirty="0" smtClean="0"/>
              <a:t>Tehetségterület </a:t>
            </a:r>
          </a:p>
          <a:p>
            <a:r>
              <a:rPr lang="hu-HU" sz="2600" b="1" dirty="0" smtClean="0"/>
              <a:t>A </a:t>
            </a:r>
            <a:r>
              <a:rPr lang="hu-HU" sz="2600" b="1" dirty="0"/>
              <a:t>tehetségfejlesztés módja</a:t>
            </a:r>
            <a:r>
              <a:rPr lang="hu-HU" sz="2600" dirty="0"/>
              <a:t> </a:t>
            </a:r>
            <a:endParaRPr lang="hu-HU" sz="2600" dirty="0" smtClean="0"/>
          </a:p>
          <a:p>
            <a:r>
              <a:rPr lang="hu-HU" sz="2600" b="1" dirty="0" smtClean="0"/>
              <a:t>Műveltségterület</a:t>
            </a:r>
            <a:r>
              <a:rPr lang="hu-HU" sz="2600" b="1" dirty="0"/>
              <a:t>, tantárgy</a:t>
            </a:r>
            <a:r>
              <a:rPr lang="hu-HU" sz="2600" dirty="0"/>
              <a:t> </a:t>
            </a:r>
            <a:endParaRPr lang="hu-HU" sz="2600" dirty="0" smtClean="0"/>
          </a:p>
          <a:p>
            <a:r>
              <a:rPr lang="hu-HU" sz="2600" b="1" dirty="0" smtClean="0"/>
              <a:t>Helyigény</a:t>
            </a:r>
            <a:r>
              <a:rPr lang="hu-HU" sz="2600" dirty="0" smtClean="0"/>
              <a:t> </a:t>
            </a:r>
          </a:p>
          <a:p>
            <a:r>
              <a:rPr lang="hu-HU" sz="2600" b="1" dirty="0" smtClean="0"/>
              <a:t>Eszközök</a:t>
            </a:r>
            <a:r>
              <a:rPr lang="hu-HU" sz="2600" b="1" dirty="0"/>
              <a:t>, feltételek </a:t>
            </a:r>
            <a:endParaRPr lang="hu-HU" sz="2600" b="1" dirty="0" smtClean="0"/>
          </a:p>
          <a:p>
            <a:r>
              <a:rPr lang="hu-HU" sz="2600" b="1" dirty="0" smtClean="0"/>
              <a:t>Didaktikai feladatok</a:t>
            </a:r>
            <a:endParaRPr lang="hu-HU" sz="26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sz="2600" b="1" dirty="0"/>
              <a:t>Munkaforma</a:t>
            </a:r>
            <a:endParaRPr lang="hu-HU" sz="2600" dirty="0"/>
          </a:p>
          <a:p>
            <a:r>
              <a:rPr lang="hu-HU" sz="2600" b="1" dirty="0"/>
              <a:t>Évfolyam</a:t>
            </a:r>
            <a:r>
              <a:rPr lang="hu-HU" sz="2600" dirty="0"/>
              <a:t> </a:t>
            </a:r>
          </a:p>
          <a:p>
            <a:r>
              <a:rPr lang="hu-HU" sz="2600" b="1" dirty="0"/>
              <a:t>Időigény </a:t>
            </a:r>
          </a:p>
          <a:p>
            <a:r>
              <a:rPr lang="hu-HU" sz="2600" b="1" dirty="0"/>
              <a:t>Leírás </a:t>
            </a:r>
          </a:p>
          <a:p>
            <a:r>
              <a:rPr lang="hu-HU" sz="2600" b="1" dirty="0"/>
              <a:t>Digitális elérhetőség</a:t>
            </a:r>
            <a:r>
              <a:rPr lang="hu-HU" sz="2600" dirty="0"/>
              <a:t> </a:t>
            </a:r>
          </a:p>
          <a:p>
            <a:r>
              <a:rPr lang="hu-HU" sz="2600" b="1" dirty="0"/>
              <a:t>Mellékletek</a:t>
            </a:r>
            <a:endParaRPr lang="hu-HU" sz="26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5307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2658368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BORSFA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Fekete </a:t>
            </a: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István Általános 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Iskola és ami</a:t>
            </a:r>
            <a:b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Holczerné </a:t>
            </a:r>
            <a:r>
              <a:rPr lang="hu-HU" cap="none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Megyes</a:t>
            </a:r>
            <a:r>
              <a:rPr lang="hu-HU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Marianna</a:t>
            </a: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2996952"/>
            <a:ext cx="10360501" cy="3276848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„Pókháló” </a:t>
            </a:r>
            <a:r>
              <a:rPr lang="hu-HU" dirty="0" smtClean="0">
                <a:latin typeface="Comic Sans MS" panose="030F0702030302020204" pitchFamily="66" charset="0"/>
              </a:rPr>
              <a:t>- ötletháló</a:t>
            </a:r>
            <a:endParaRPr lang="hu-H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34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0"/>
            <a:ext cx="10360501" cy="2924944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PÉCS</a:t>
            </a:r>
            <a:r>
              <a:rPr lang="hu-H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hu-H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Babits </a:t>
            </a:r>
            <a:r>
              <a:rPr lang="hu-H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Mihály </a:t>
            </a:r>
            <a:r>
              <a:rPr lang="hu-H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gyakorló Gimnázium és szakközépiskola</a:t>
            </a:r>
            <a:br>
              <a:rPr lang="hu-H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latin typeface="Comic Sans MS" panose="030F0702030302020204" pitchFamily="66" charset="0"/>
              </a:rPr>
              <a:t/>
            </a:r>
            <a:br>
              <a:rPr lang="hu-HU" dirty="0">
                <a:latin typeface="Comic Sans MS" panose="030F0702030302020204" pitchFamily="66" charset="0"/>
              </a:rPr>
            </a:br>
            <a:r>
              <a:rPr lang="hu-HU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bodó</a:t>
            </a:r>
            <a:r>
              <a:rPr lang="hu-H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hu-HU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jánosné</a:t>
            </a: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2852936"/>
            <a:ext cx="10360501" cy="3420864"/>
          </a:xfrm>
        </p:spPr>
        <p:txBody>
          <a:bodyPr/>
          <a:lstStyle/>
          <a:p>
            <a:pPr marL="0" indent="0" algn="ctr">
              <a:buNone/>
            </a:pPr>
            <a:endParaRPr lang="hu-HU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>
                <a:latin typeface="Comic Sans MS" panose="030F0702030302020204" pitchFamily="66" charset="0"/>
              </a:rPr>
              <a:t>„Elemről elemre</a:t>
            </a:r>
            <a:r>
              <a:rPr lang="hu-HU" b="1" dirty="0" smtClean="0">
                <a:latin typeface="Comic Sans MS" panose="030F0702030302020204" pitchFamily="66" charset="0"/>
              </a:rPr>
              <a:t>!” – </a:t>
            </a:r>
            <a:r>
              <a:rPr lang="hu-HU" dirty="0" smtClean="0">
                <a:latin typeface="Comic Sans MS" panose="030F0702030302020204" pitchFamily="66" charset="0"/>
              </a:rPr>
              <a:t>táblajáték</a:t>
            </a: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„Csapj le!” </a:t>
            </a:r>
            <a:r>
              <a:rPr lang="hu-HU" dirty="0" smtClean="0">
                <a:latin typeface="Comic Sans MS" panose="030F0702030302020204" pitchFamily="66" charset="0"/>
              </a:rPr>
              <a:t>– kártyajáték</a:t>
            </a: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„Találd meg a párját!” </a:t>
            </a:r>
            <a:r>
              <a:rPr lang="hu-HU" dirty="0" smtClean="0">
                <a:latin typeface="Comic Sans MS" panose="030F0702030302020204" pitchFamily="66" charset="0"/>
              </a:rPr>
              <a:t>– párkereső</a:t>
            </a: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„</a:t>
            </a:r>
            <a:r>
              <a:rPr lang="hu-HU" b="1" dirty="0" err="1" smtClean="0">
                <a:latin typeface="Comic Sans MS" panose="030F0702030302020204" pitchFamily="66" charset="0"/>
              </a:rPr>
              <a:t>Factile</a:t>
            </a:r>
            <a:r>
              <a:rPr lang="hu-HU" b="1" dirty="0" smtClean="0">
                <a:latin typeface="Comic Sans MS" panose="030F0702030302020204" pitchFamily="66" charset="0"/>
              </a:rPr>
              <a:t>” </a:t>
            </a:r>
            <a:r>
              <a:rPr lang="hu-HU" dirty="0" smtClean="0">
                <a:latin typeface="Comic Sans MS" panose="030F0702030302020204" pitchFamily="66" charset="0"/>
              </a:rPr>
              <a:t>– interaktív játék</a:t>
            </a:r>
            <a:endParaRPr lang="hu-H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85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2298328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hu-HU" dirty="0">
                <a:latin typeface="Comic Sans MS" panose="030F0702030302020204" pitchFamily="66" charset="0"/>
              </a:rPr>
              <a:t/>
            </a:r>
            <a:br>
              <a:rPr lang="hu-HU" dirty="0"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SZENTES</a:t>
            </a:r>
            <a:r>
              <a:rPr lang="hu-H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Horváth Mihály Gimnázium</a:t>
            </a:r>
            <a:r>
              <a:rPr lang="hu-H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Tóth Tamás József</a:t>
            </a:r>
            <a:r>
              <a:rPr lang="hu-H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2636911"/>
            <a:ext cx="10360501" cy="3636889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„Tudósjáték” - </a:t>
            </a:r>
            <a:r>
              <a:rPr lang="hu-HU" dirty="0" smtClean="0">
                <a:latin typeface="Comic Sans MS" panose="030F0702030302020204" pitchFamily="66" charset="0"/>
              </a:rPr>
              <a:t>drámajáték</a:t>
            </a:r>
            <a:endParaRPr lang="hu-HU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59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163" y="0"/>
            <a:ext cx="10360501" cy="2636912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hu-HU" dirty="0">
                <a:latin typeface="Comic Sans MS" panose="030F0702030302020204" pitchFamily="66" charset="0"/>
              </a:rPr>
              <a:t/>
            </a:r>
            <a:br>
              <a:rPr lang="hu-HU" dirty="0">
                <a:latin typeface="Comic Sans MS" panose="030F0702030302020204" pitchFamily="66" charset="0"/>
              </a:rPr>
            </a:br>
            <a:r>
              <a:rPr lang="hu-HU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NYÍREGYHÁZA</a:t>
            </a:r>
            <a:br>
              <a:rPr lang="hu-H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Apáczai </a:t>
            </a:r>
            <a:r>
              <a:rPr lang="hu-H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Csere János Általános </a:t>
            </a:r>
            <a: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Iskola</a:t>
            </a:r>
            <a:b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hu-HU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Fekete Csilla</a:t>
            </a: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163" y="2708920"/>
            <a:ext cx="10360501" cy="3564880"/>
          </a:xfrm>
        </p:spPr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err="1" smtClean="0">
                <a:latin typeface="Comic Sans MS" panose="030F0702030302020204" pitchFamily="66" charset="0"/>
              </a:rPr>
              <a:t>Activity</a:t>
            </a:r>
            <a:r>
              <a:rPr lang="hu-HU" dirty="0" smtClean="0">
                <a:latin typeface="Comic Sans MS" panose="030F0702030302020204" pitchFamily="66" charset="0"/>
              </a:rPr>
              <a:t> – kommunikációs játék</a:t>
            </a:r>
          </a:p>
          <a:p>
            <a:pPr marL="0" indent="0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                            </a:t>
            </a:r>
            <a:r>
              <a:rPr lang="hu-HU" b="1" dirty="0" err="1" smtClean="0">
                <a:latin typeface="Comic Sans MS" panose="030F0702030302020204" pitchFamily="66" charset="0"/>
              </a:rPr>
              <a:t>Triominó</a:t>
            </a:r>
            <a:endParaRPr lang="hu-HU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Comic Sans MS" panose="030F0702030302020204" pitchFamily="66" charset="0"/>
              </a:rPr>
              <a:t>                            Dominó     </a:t>
            </a:r>
            <a:r>
              <a:rPr lang="hu-HU" dirty="0" smtClean="0">
                <a:latin typeface="Comic Sans MS" panose="030F0702030302020204" pitchFamily="66" charset="0"/>
              </a:rPr>
              <a:t>    kirakók</a:t>
            </a:r>
          </a:p>
          <a:p>
            <a:pPr mar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                                        </a:t>
            </a:r>
            <a:r>
              <a:rPr lang="hu-HU" b="1" dirty="0" smtClean="0">
                <a:latin typeface="Comic Sans MS" panose="030F0702030302020204" pitchFamily="66" charset="0"/>
              </a:rPr>
              <a:t>Szivárvány</a:t>
            </a:r>
          </a:p>
        </p:txBody>
      </p:sp>
      <p:sp>
        <p:nvSpPr>
          <p:cNvPr id="4" name="Jobb oldali kapcsos zárójel 3"/>
          <p:cNvSpPr/>
          <p:nvPr/>
        </p:nvSpPr>
        <p:spPr>
          <a:xfrm>
            <a:off x="7318548" y="4005064"/>
            <a:ext cx="360040" cy="1512168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6525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dirty="0">
                <a:latin typeface="Comic Sans MS" panose="030F0702030302020204" pitchFamily="66" charset="0"/>
              </a:rPr>
              <a:t/>
            </a:r>
            <a:br>
              <a:rPr lang="hu-HU" dirty="0"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08" y="764704"/>
            <a:ext cx="11689209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57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íborszín tájkép sabl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9533781_TF03460512_TF03460512" id="{640E60E2-68E8-4FE1-B854-5A426FF4B1BD}" vid="{6E1C0485-AA37-4822-AF10-C9740B96887C}"/>
    </a:ext>
  </a:extLst>
</a:theme>
</file>

<file path=ppt/theme/theme2.xml><?xml version="1.0" encoding="utf-8"?>
<a:theme xmlns:a="http://schemas.openxmlformats.org/drawingml/2006/main" name="Office-té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Bíborszín tájkép diák</Template>
  <TotalTime>265</TotalTime>
  <Words>194</Words>
  <Application>Microsoft Office PowerPoint</Application>
  <PresentationFormat>Egyéni</PresentationFormat>
  <Paragraphs>80</Paragraphs>
  <Slides>17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Bíborszín tájkép sablon</vt:lpstr>
      <vt:lpstr>A játék szerepe a tehetséggondozásban</vt:lpstr>
      <vt:lpstr>A projekt résztvevői</vt:lpstr>
      <vt:lpstr>tevékenységek</vt:lpstr>
      <vt:lpstr>5.  játékleírások elkészítése</vt:lpstr>
      <vt:lpstr>BORSFA  Fekete István Általános Iskola és ami  Holczerné Megyes Marianna </vt:lpstr>
      <vt:lpstr> PÉCS   Babits Mihály gyakorló Gimnázium és szakközépiskola  bodó jánosné </vt:lpstr>
      <vt:lpstr> SZENTES  Horváth Mihály Gimnázium  Tóth Tamás József  </vt:lpstr>
      <vt:lpstr>  NYÍREGYHÁZA  Apáczai Csere János Általános Iskola  Fekete Csilla </vt:lpstr>
      <vt:lpstr> </vt:lpstr>
      <vt:lpstr>10. dia</vt:lpstr>
      <vt:lpstr>11. dia</vt:lpstr>
      <vt:lpstr>KIRAKÓS JÁTÉKOK</vt:lpstr>
      <vt:lpstr>      DOMINÓ</vt:lpstr>
      <vt:lpstr>TRIOMINÓ</vt:lpstr>
      <vt:lpstr>15. dia</vt:lpstr>
      <vt:lpstr>     SZIVÁRVÁNY  kirakó másképpen</vt:lpstr>
      <vt:lpstr>6.  beszámoló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Pályázat címe</dc:title>
  <dc:creator>Felhasználó</dc:creator>
  <cp:lastModifiedBy>User</cp:lastModifiedBy>
  <cp:revision>37</cp:revision>
  <cp:lastPrinted>2019-09-19T19:38:10Z</cp:lastPrinted>
  <dcterms:created xsi:type="dcterms:W3CDTF">2019-09-19T16:25:54Z</dcterms:created>
  <dcterms:modified xsi:type="dcterms:W3CDTF">2019-10-01T06:15:19Z</dcterms:modified>
</cp:coreProperties>
</file>