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7" r:id="rId9"/>
    <p:sldId id="278" r:id="rId10"/>
    <p:sldId id="279" r:id="rId11"/>
    <p:sldId id="268" r:id="rId12"/>
    <p:sldId id="280" r:id="rId13"/>
    <p:sldId id="281" r:id="rId14"/>
    <p:sldId id="282" r:id="rId15"/>
    <p:sldId id="283" r:id="rId16"/>
    <p:sldId id="269" r:id="rId17"/>
    <p:sldId id="272" r:id="rId18"/>
    <p:sldId id="271" r:id="rId19"/>
    <p:sldId id="273" r:id="rId20"/>
    <p:sldId id="270" r:id="rId21"/>
    <p:sldId id="274" r:id="rId22"/>
    <p:sldId id="275" r:id="rId23"/>
    <p:sldId id="276" r:id="rId24"/>
    <p:sldId id="277" r:id="rId25"/>
  </p:sldIdLst>
  <p:sldSz cx="12192000" cy="6858000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3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hu-HU" altLang="hu-HU" noProof="0" smtClean="0"/>
              <a:t>Mintacím szerkesztése</a:t>
            </a:r>
            <a:endParaRPr lang="en-US" altLang="hu-HU" noProof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hu-HU" altLang="hu-HU" noProof="0" smtClean="0"/>
              <a:t>Alcím mintájának szerkesztése</a:t>
            </a:r>
            <a:endParaRPr lang="en-US" altLang="hu-HU" noProof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 sz="1400"/>
            </a:lvl1pPr>
          </a:lstStyle>
          <a:p>
            <a:fld id="{6D26C64B-D995-4F4B-96AC-40EED399F376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z="1400"/>
            </a:lvl1pPr>
          </a:lstStyle>
          <a:p>
            <a:fld id="{C6799A32-D7F7-4A4E-8AE9-99A2A614474F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9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AD3670-AD9B-470D-A1AB-8326FACD8399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A4B3E-4B9E-40B8-B475-E1B884F2AEF2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98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4CC528-DF7B-4A83-9F94-D90590010DD1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668EB-2B47-4384-A5C1-9E54F92FF207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2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5E22EA-FFB5-4B5F-99AA-586FA6FAA930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9C4DF-7A96-4635-AA2E-53159002DA5C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3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650B12-BCAA-4FF5-B543-F5AF11114A1A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A682-A585-4C31-8C8B-E28063AA4097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8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3BADD-9F7F-40B1-8EAA-B2D2078ADE12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24E4C-89AF-44CE-8D49-2D613BCAC7AF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5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BD3A05-693B-4C47-9F16-6D985C09EE2F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5328BA-304E-42B6-9317-2CB9CAFF83C5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2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CBF2C2B-88F6-4FB5-BBC6-E0B73A6C3BBD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554E12-154B-4E9A-9236-99B527AE8FD5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51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ACE75B-5A28-4511-9AF4-EE9D4547E60C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F5058-5A15-438C-86DC-0CCC480E8FD4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06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429C1E-0A95-4805-AB92-A6438CE3B096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17254A-090D-4807-9B2E-7E7B342FEE8A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2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E7C358-8155-4E7D-94ED-0F902561B09F}" type="datetime1">
              <a:rPr lang="en-US" altLang="hu-HU">
                <a:solidFill>
                  <a:srgbClr val="FFFFFF"/>
                </a:solidFill>
              </a:rPr>
              <a:pPr/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59CC37-E71D-4A84-AC1E-F8AA9F3CDAA9}" type="slidenum">
              <a:rPr lang="en-US" altLang="hu-HU">
                <a:solidFill>
                  <a:srgbClr val="FFFFFF"/>
                </a:solidFill>
              </a:rPr>
              <a:pPr/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0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13526"/>
            <a:ext cx="2844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7102F82-BD9B-4AAB-8E0E-80612AF09D7D}" type="datetime1">
              <a:rPr lang="en-US" alt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10/3/2019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49600" y="6613526"/>
            <a:ext cx="6604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hu-HU">
                <a:solidFill>
                  <a:srgbClr val="FFFFFF"/>
                </a:solidFill>
              </a:rPr>
              <a:t>copyright 2006 www.brainybetty.com; All Rights Reserved.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566400" y="6629400"/>
            <a:ext cx="16256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F15B6B-8200-4A59-84F6-3307BFDC9624}" type="slidenum">
              <a:rPr lang="en-US" altLang="hu-H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hu-H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72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 bwMode="auto">
          <a:xfrm>
            <a:off x="706845" y="3461364"/>
            <a:ext cx="10672355" cy="269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Magyar Tehetséggondozó Társaság </a:t>
            </a:r>
            <a:endParaRPr kumimoji="0" lang="hu-HU" sz="4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30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Országos </a:t>
            </a: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Konferenciája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2019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szept. 20-21</a:t>
            </a:r>
            <a:r>
              <a:rPr kumimoji="0" lang="hu-H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</a:rPr>
              <a:t>.</a:t>
            </a:r>
            <a:endParaRPr kumimoji="0" lang="hu-HU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						</a:t>
            </a: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Suga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 Lászlóné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						tagintézmény-vezető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09005" y="616020"/>
            <a:ext cx="11808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TEHETSÉGGONDOZÁS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AZ IRINYI JÁNOS REFORMÁTUS OKTATÁSI KÖZPONT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TOMPA </a:t>
            </a:r>
            <a:r>
              <a:rPr kumimoji="0" lang="hu-HU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MIHÁLY </a:t>
            </a:r>
            <a:r>
              <a:rPr kumimoji="0" lang="hu-H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ÁLTALÁNOS ISKOLÁJÁBAN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61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5058-5A15-438C-86DC-0CCC480E8FD4}" type="slidenum">
              <a:rPr lang="en-US" altLang="hu-HU" smtClean="0">
                <a:solidFill>
                  <a:srgbClr val="FFFFFF"/>
                </a:solidFill>
              </a:rPr>
              <a:pPr/>
              <a:t>10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83" y="238825"/>
            <a:ext cx="9647114" cy="63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84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/>
              <a:t>BIBLIAISMERETI ÉS ZSOLTÁRÉNEKLŐ VERSENY</a:t>
            </a:r>
            <a:endParaRPr lang="hu-HU" sz="4000" b="1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32" y="3052482"/>
            <a:ext cx="6358965" cy="357691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04" y="1569931"/>
            <a:ext cx="5821196" cy="327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09600" y="101885"/>
            <a:ext cx="10972800" cy="1143000"/>
          </a:xfrm>
        </p:spPr>
        <p:txBody>
          <a:bodyPr/>
          <a:lstStyle/>
          <a:p>
            <a:r>
              <a:rPr lang="hu-HU" sz="4000" b="1" dirty="0" smtClean="0"/>
              <a:t>TEHETSÉGNAP</a:t>
            </a:r>
            <a:endParaRPr lang="hu-HU" sz="40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274819" y="1264025"/>
            <a:ext cx="10972800" cy="4525963"/>
          </a:xfrm>
        </p:spPr>
        <p:txBody>
          <a:bodyPr/>
          <a:lstStyle/>
          <a:p>
            <a:r>
              <a:rPr lang="hu-HU" dirty="0" smtClean="0"/>
              <a:t>TEHETSÉGES TANULÓK BEMUTATKOZÁSA</a:t>
            </a:r>
          </a:p>
          <a:p>
            <a:r>
              <a:rPr lang="hu-HU" dirty="0" smtClean="0"/>
              <a:t>MATEMATIKA VETÉLKEDŐ</a:t>
            </a:r>
          </a:p>
          <a:p>
            <a:r>
              <a:rPr lang="hu-HU" dirty="0" smtClean="0"/>
              <a:t>TÁNCHÁZ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F5058-5A15-438C-86DC-0CCC480E8FD4}" type="slidenum">
              <a:rPr lang="en-US" altLang="hu-HU" smtClean="0">
                <a:solidFill>
                  <a:srgbClr val="FFFFFF"/>
                </a:solidFill>
              </a:rPr>
              <a:pPr/>
              <a:t>12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28929"/>
            <a:ext cx="5761219" cy="381642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14" y="2958044"/>
            <a:ext cx="5761219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3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03120"/>
            <a:ext cx="5736631" cy="3800139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C4DF-7A96-4635-AA2E-53159002DA5C}" type="slidenum">
              <a:rPr lang="en-US" altLang="hu-HU" smtClean="0">
                <a:solidFill>
                  <a:srgbClr val="FFFFFF"/>
                </a:solidFill>
              </a:rPr>
              <a:pPr/>
              <a:t>13</a:t>
            </a:fld>
            <a:endParaRPr lang="en-US" altLang="hu-HU">
              <a:solidFill>
                <a:srgbClr val="FFFFFF"/>
              </a:solidFill>
            </a:endParaRP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0" y="156754"/>
            <a:ext cx="11582400" cy="1946366"/>
          </a:xfrm>
        </p:spPr>
        <p:txBody>
          <a:bodyPr/>
          <a:lstStyle/>
          <a:p>
            <a:r>
              <a:rPr lang="hu-HU" sz="4000" b="1" dirty="0"/>
              <a:t>ECHA - Diplomások </a:t>
            </a:r>
            <a:r>
              <a:rPr lang="hu-HU" sz="4000" b="1" dirty="0" smtClean="0"/>
              <a:t>Műhelye </a:t>
            </a:r>
            <a:br>
              <a:rPr lang="hu-HU" sz="4000" b="1" dirty="0" smtClean="0"/>
            </a:br>
            <a:r>
              <a:rPr lang="hu-HU" sz="4000" b="1" dirty="0" smtClean="0"/>
              <a:t>Kelet-magyarországi </a:t>
            </a:r>
            <a:r>
              <a:rPr lang="hu-HU" sz="4000" b="1" dirty="0"/>
              <a:t>Tehetségfejlesztő </a:t>
            </a:r>
            <a:r>
              <a:rPr lang="hu-HU" sz="4000" b="1" dirty="0" smtClean="0"/>
              <a:t>Konferencia</a:t>
            </a:r>
            <a:endParaRPr lang="hu-HU" sz="4000" b="1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891" y="2625366"/>
            <a:ext cx="6044427" cy="400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99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06400" y="0"/>
            <a:ext cx="10972800" cy="1143000"/>
          </a:xfrm>
        </p:spPr>
        <p:txBody>
          <a:bodyPr/>
          <a:lstStyle/>
          <a:p>
            <a:r>
              <a:rPr lang="hu-HU" sz="4000" b="1" dirty="0" smtClean="0"/>
              <a:t>A jó gyakorlatok bemutatkozása</a:t>
            </a:r>
            <a:endParaRPr lang="hu-HU" sz="4000" b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27673"/>
            <a:ext cx="5761219" cy="3816427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C4DF-7A96-4635-AA2E-53159002DA5C}" type="slidenum">
              <a:rPr lang="en-US" altLang="hu-HU" smtClean="0">
                <a:solidFill>
                  <a:srgbClr val="FFFFFF"/>
                </a:solidFill>
              </a:rPr>
              <a:pPr/>
              <a:t>14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751" y="2312293"/>
            <a:ext cx="6659131" cy="44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150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3809" y="0"/>
            <a:ext cx="10972800" cy="1143000"/>
          </a:xfrm>
        </p:spPr>
        <p:txBody>
          <a:bodyPr/>
          <a:lstStyle/>
          <a:p>
            <a:r>
              <a:rPr lang="hu-HU" sz="4000" b="1" dirty="0"/>
              <a:t>A jó gyakorlatok bemutatkozása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75254"/>
            <a:ext cx="5761219" cy="3816427"/>
          </a:xfrm>
          <a:prstGeom prst="rect">
            <a:avLst/>
          </a:prstGeom>
        </p:spPr>
      </p:pic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hu-HU" dirty="0" smtClean="0">
                <a:solidFill>
                  <a:srgbClr val="FFFFFF"/>
                </a:solidFill>
              </a:rPr>
              <a:t>.</a:t>
            </a:r>
            <a:endParaRPr lang="en-US" altLang="hu-HU" dirty="0">
              <a:solidFill>
                <a:srgbClr val="FFFFFF"/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D9C4DF-7A96-4635-AA2E-53159002DA5C}" type="slidenum">
              <a:rPr lang="en-US" altLang="hu-HU" smtClean="0">
                <a:solidFill>
                  <a:srgbClr val="FFFFFF"/>
                </a:solidFill>
              </a:rPr>
              <a:pPr/>
              <a:t>15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209" y="2755600"/>
            <a:ext cx="5847828" cy="387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876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/>
              <a:t>TEHETSÉGGONDOZÓ PÁLYÁZATOK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6869" y="1182190"/>
            <a:ext cx="10972800" cy="4525963"/>
          </a:xfrm>
        </p:spPr>
        <p:txBody>
          <a:bodyPr/>
          <a:lstStyle/>
          <a:p>
            <a:r>
              <a:rPr lang="hu-HU" dirty="0"/>
              <a:t>Gazdagító programpárok</a:t>
            </a:r>
          </a:p>
          <a:p>
            <a:r>
              <a:rPr lang="hu-HU" dirty="0"/>
              <a:t>NTP-KKI-16 Játékműhely</a:t>
            </a:r>
          </a:p>
          <a:p>
            <a:r>
              <a:rPr lang="hu-HU" dirty="0"/>
              <a:t>NTP-MTTD-17 Játékos Matematika</a:t>
            </a:r>
          </a:p>
          <a:p>
            <a:r>
              <a:rPr lang="hu-HU" dirty="0" smtClean="0"/>
              <a:t>Csoportos tehetségsegítő tevékenységek támogatása II.</a:t>
            </a:r>
            <a:endParaRPr lang="hu-HU" dirty="0"/>
          </a:p>
          <a:p>
            <a:r>
              <a:rPr lang="hu-HU" dirty="0" smtClean="0"/>
              <a:t>„ÉLMÉNY A TANULÁS” EFOP-3.3.7-17 </a:t>
            </a:r>
            <a:r>
              <a:rPr lang="hu-HU" dirty="0"/>
              <a:t>Informális és nem formális tanulási lehetőségek kialakítása a köznevelési intézményekben</a:t>
            </a:r>
          </a:p>
          <a:p>
            <a:r>
              <a:rPr lang="hu-HU" dirty="0"/>
              <a:t>NTP "</a:t>
            </a:r>
            <a:r>
              <a:rPr lang="hu-HU" dirty="0" err="1"/>
              <a:t>Mikrobik</a:t>
            </a:r>
            <a:r>
              <a:rPr lang="hu-HU" dirty="0"/>
              <a:t>"! Kalandra fel, itt a MICRO:BIT! - Játékos programozás és kódolás.</a:t>
            </a: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46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04857" y="940844"/>
            <a:ext cx="5299166" cy="1143000"/>
          </a:xfrm>
        </p:spPr>
        <p:txBody>
          <a:bodyPr/>
          <a:lstStyle/>
          <a:p>
            <a:r>
              <a:rPr lang="hu-HU" sz="4000" b="1" dirty="0" smtClean="0"/>
              <a:t>„Élmény a tanulás”</a:t>
            </a:r>
            <a:br>
              <a:rPr lang="hu-HU" sz="4000" b="1" dirty="0" smtClean="0"/>
            </a:br>
            <a:r>
              <a:rPr lang="hu-HU" sz="4000" b="1" dirty="0" smtClean="0"/>
              <a:t>program</a:t>
            </a:r>
            <a:endParaRPr lang="hu-HU" sz="4000" b="1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017" y="274639"/>
            <a:ext cx="5678709" cy="3821088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917" y="3018721"/>
            <a:ext cx="7029297" cy="372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7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F5058-5A15-438C-86DC-0CCC480E8FD4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68" y="209266"/>
            <a:ext cx="7181710" cy="4035902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248" y="3268679"/>
            <a:ext cx="4804064" cy="3475021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300446" y="4754880"/>
            <a:ext cx="58260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Játék geometriai </a:t>
            </a:r>
            <a:r>
              <a:rPr kumimoji="0" lang="hu-HU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lapokkal</a:t>
            </a:r>
          </a:p>
        </p:txBody>
      </p:sp>
    </p:spTree>
    <p:extLst>
      <p:ext uri="{BB962C8B-B14F-4D97-AF65-F5344CB8AC3E}">
        <p14:creationId xmlns:p14="http://schemas.microsoft.com/office/powerpoint/2010/main" val="29911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F5058-5A15-438C-86DC-0CCC480E8FD4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04" y="773962"/>
            <a:ext cx="11077392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8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A </a:t>
            </a:r>
            <a:r>
              <a:rPr lang="hu-HU" sz="4000" b="1" dirty="0" smtClean="0"/>
              <a:t>KEZDETEKTŐL NAPJAINKIG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2011- </a:t>
            </a:r>
            <a:r>
              <a:rPr lang="hu-HU" dirty="0" smtClean="0"/>
              <a:t>2012. Az </a:t>
            </a:r>
            <a:r>
              <a:rPr lang="hu-HU" dirty="0"/>
              <a:t>első </a:t>
            </a:r>
            <a:r>
              <a:rPr lang="hu-HU" dirty="0" smtClean="0"/>
              <a:t>tanév</a:t>
            </a:r>
          </a:p>
          <a:p>
            <a:pPr marL="0" indent="0">
              <a:buNone/>
            </a:pPr>
            <a:endParaRPr lang="hu-HU" dirty="0"/>
          </a:p>
          <a:p>
            <a:r>
              <a:rPr lang="hu-HU" dirty="0"/>
              <a:t>2017. szeptember </a:t>
            </a:r>
          </a:p>
          <a:p>
            <a:pPr marL="0" indent="0">
              <a:buNone/>
            </a:pPr>
            <a:r>
              <a:rPr lang="hu-HU" sz="2400" dirty="0" smtClean="0"/>
              <a:t>Irinyi </a:t>
            </a:r>
            <a:r>
              <a:rPr lang="hu-HU" sz="2400" dirty="0"/>
              <a:t>János Református Oktatási </a:t>
            </a:r>
            <a:r>
              <a:rPr lang="hu-HU" sz="2400" dirty="0" smtClean="0"/>
              <a:t>Központ</a:t>
            </a:r>
          </a:p>
          <a:p>
            <a:pPr marL="0" indent="0">
              <a:buNone/>
            </a:pPr>
            <a:r>
              <a:rPr lang="hu-HU" sz="2400" dirty="0" smtClean="0"/>
              <a:t>Tompa Mihály Általános Iskolája</a:t>
            </a:r>
          </a:p>
          <a:p>
            <a:pPr marL="0" indent="0">
              <a:buNone/>
            </a:pPr>
            <a:endParaRPr lang="hu-HU" sz="2400" dirty="0"/>
          </a:p>
          <a:p>
            <a:r>
              <a:rPr lang="hu-HU" dirty="0"/>
              <a:t>2019. Szeptember 1.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888" y="1662335"/>
            <a:ext cx="4895512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4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F5058-5A15-438C-86DC-0CCC480E8FD4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506" y="2876604"/>
            <a:ext cx="7432906" cy="361202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31" y="289207"/>
            <a:ext cx="4237087" cy="4054191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816108" y="396631"/>
            <a:ext cx="69333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Labirintus készítése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gyerekek által készített lapokból</a:t>
            </a:r>
            <a:endParaRPr kumimoji="0" lang="hu-HU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53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/>
              <a:t>A PROGRAM HATÉKONYSÁGVIZSGÁLATA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 tehetséggondozó műhelyek pedagógusai</a:t>
            </a:r>
          </a:p>
          <a:p>
            <a:endParaRPr lang="hu-HU" dirty="0" smtClean="0"/>
          </a:p>
          <a:p>
            <a:r>
              <a:rPr lang="hu-HU" dirty="0" smtClean="0"/>
              <a:t>Pszichológiai háttértényezők fejlődésének vizsgálata:</a:t>
            </a:r>
          </a:p>
          <a:p>
            <a:pPr marL="0" indent="0">
              <a:buNone/>
            </a:pPr>
            <a:r>
              <a:rPr lang="hu-HU" dirty="0" smtClean="0"/>
              <a:t>		   Dr. Balogh László professzor</a:t>
            </a:r>
          </a:p>
          <a:p>
            <a:endParaRPr lang="hu-HU" dirty="0" smtClean="0"/>
          </a:p>
          <a:p>
            <a:r>
              <a:rPr lang="hu-HU" dirty="0" err="1" smtClean="0"/>
              <a:t>eDia</a:t>
            </a:r>
            <a:r>
              <a:rPr lang="hu-HU" dirty="0" smtClean="0"/>
              <a:t> mérések: együttműködés a  Szegedi Tudományegyetem Oktatáselméleti Kutatócsoportja  „Diagnosztikus mérések fejlesztése” című felmérés-sorozatában</a:t>
            </a:r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14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VERSENYEREDMÉNYEK</a:t>
            </a:r>
            <a:endParaRPr lang="hu-HU" dirty="0"/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751724"/>
              </p:ext>
            </p:extLst>
          </p:nvPr>
        </p:nvGraphicFramePr>
        <p:xfrm>
          <a:off x="1139252" y="1274167"/>
          <a:ext cx="9968458" cy="5051682"/>
        </p:xfrm>
        <a:graphic>
          <a:graphicData uri="http://schemas.openxmlformats.org/drawingml/2006/table">
            <a:tbl>
              <a:tblPr firstRow="1" firstCol="1" bandRow="1"/>
              <a:tblGrid>
                <a:gridCol w="3225814">
                  <a:extLst>
                    <a:ext uri="{9D8B030D-6E8A-4147-A177-3AD203B41FA5}">
                      <a16:colId xmlns:a16="http://schemas.microsoft.com/office/drawing/2014/main" val="1479845596"/>
                    </a:ext>
                  </a:extLst>
                </a:gridCol>
                <a:gridCol w="2246280">
                  <a:extLst>
                    <a:ext uri="{9D8B030D-6E8A-4147-A177-3AD203B41FA5}">
                      <a16:colId xmlns:a16="http://schemas.microsoft.com/office/drawing/2014/main" val="3231968423"/>
                    </a:ext>
                  </a:extLst>
                </a:gridCol>
                <a:gridCol w="2248182">
                  <a:extLst>
                    <a:ext uri="{9D8B030D-6E8A-4147-A177-3AD203B41FA5}">
                      <a16:colId xmlns:a16="http://schemas.microsoft.com/office/drawing/2014/main" val="758354711"/>
                    </a:ext>
                  </a:extLst>
                </a:gridCol>
                <a:gridCol w="2248182">
                  <a:extLst>
                    <a:ext uri="{9D8B030D-6E8A-4147-A177-3AD203B41FA5}">
                      <a16:colId xmlns:a16="http://schemas.microsoft.com/office/drawing/2014/main" val="3228162512"/>
                    </a:ext>
                  </a:extLst>
                </a:gridCol>
              </a:tblGrid>
              <a:tr h="56129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Helyezések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Tanulmányi + művészeti + sport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668834"/>
                  </a:ext>
                </a:extLst>
              </a:tr>
              <a:tr h="561298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félév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félév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összesen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177467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hely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8874618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hely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267091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hely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7832049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hely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0995094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hely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097953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hely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9228629"/>
                  </a:ext>
                </a:extLst>
              </a:tr>
              <a:tr h="5612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Összesen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</a:t>
                      </a:r>
                      <a:endParaRPr lang="hu-HU" sz="2800" b="1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32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</a:t>
                      </a:r>
                      <a:endParaRPr lang="hu-HU" sz="2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2835169"/>
                  </a:ext>
                </a:extLst>
              </a:tr>
            </a:tbl>
          </a:graphicData>
        </a:graphic>
      </p:graphicFrame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67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>
                <a:latin typeface="+mn-lt"/>
              </a:rPr>
              <a:t>KÖSZÖNET</a:t>
            </a:r>
            <a:endParaRPr lang="en-GB" sz="4000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939836"/>
            <a:ext cx="11259493" cy="4525963"/>
          </a:xfrm>
        </p:spPr>
        <p:txBody>
          <a:bodyPr/>
          <a:lstStyle/>
          <a:p>
            <a:r>
              <a:rPr lang="hu-HU" dirty="0" smtClean="0"/>
              <a:t>Pedagógusainknak, akik elkötelezettek, motiváltak és </a:t>
            </a:r>
            <a:r>
              <a:rPr lang="hu-HU" dirty="0" err="1" smtClean="0"/>
              <a:t>kreatívak</a:t>
            </a:r>
            <a:endParaRPr lang="hu-HU" dirty="0" smtClean="0"/>
          </a:p>
          <a:p>
            <a:r>
              <a:rPr lang="hu-HU" dirty="0" smtClean="0"/>
              <a:t>Dr. Balogh László professzor úrnak önzetlen, </a:t>
            </a:r>
            <a:r>
              <a:rPr lang="hu-HU" dirty="0" err="1" smtClean="0"/>
              <a:t>kitaró</a:t>
            </a:r>
            <a:r>
              <a:rPr lang="hu-HU" dirty="0" smtClean="0"/>
              <a:t>, </a:t>
            </a:r>
            <a:r>
              <a:rPr lang="hu-HU" smtClean="0"/>
              <a:t>támogató munkájáért</a:t>
            </a:r>
            <a:endParaRPr lang="hu-HU" dirty="0" smtClean="0"/>
          </a:p>
          <a:p>
            <a:r>
              <a:rPr lang="hu-HU" dirty="0" smtClean="0"/>
              <a:t>A szakembereknek, akik hatékonyan </a:t>
            </a:r>
            <a:r>
              <a:rPr lang="hu-HU" dirty="0" err="1" smtClean="0"/>
              <a:t>mentorálják</a:t>
            </a:r>
            <a:r>
              <a:rPr lang="hu-HU" dirty="0" smtClean="0"/>
              <a:t> tehetségprogramunkat</a:t>
            </a:r>
          </a:p>
          <a:p>
            <a:r>
              <a:rPr lang="hu-HU" dirty="0" smtClean="0"/>
              <a:t>A MTT  a MATEHETSZ és a NTP pályázati lehetőségeiért</a:t>
            </a:r>
          </a:p>
          <a:p>
            <a:pPr marL="0" indent="0">
              <a:buNone/>
            </a:pPr>
            <a:endParaRPr lang="hu-HU" dirty="0">
              <a:latin typeface="Constantia" panose="02030602050306030303" pitchFamily="18" charset="0"/>
            </a:endParaRPr>
          </a:p>
          <a:p>
            <a:pPr marL="0" indent="0" algn="ctr">
              <a:buNone/>
            </a:pPr>
            <a:endParaRPr lang="en-GB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40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F5058-5A15-438C-86DC-0CCC480E8FD4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61257" y="705394"/>
            <a:ext cx="1182188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„ </a:t>
            </a:r>
            <a:endParaRPr lang="hu-HU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hu-HU" sz="4000" b="1" dirty="0" smtClean="0">
                <a:solidFill>
                  <a:schemeClr val="bg1"/>
                </a:solidFill>
              </a:rPr>
              <a:t>„Ha fölgyújtjuk a gyermekben</a:t>
            </a:r>
          </a:p>
          <a:p>
            <a:pPr algn="ctr">
              <a:lnSpc>
                <a:spcPct val="150000"/>
              </a:lnSpc>
            </a:pPr>
            <a:r>
              <a:rPr lang="hu-HU" sz="4000" b="1" dirty="0" smtClean="0">
                <a:solidFill>
                  <a:schemeClr val="bg1"/>
                </a:solidFill>
              </a:rPr>
              <a:t>a veleszületett szikrát, </a:t>
            </a:r>
          </a:p>
          <a:p>
            <a:pPr algn="ctr">
              <a:lnSpc>
                <a:spcPct val="150000"/>
              </a:lnSpc>
            </a:pPr>
            <a:r>
              <a:rPr lang="hu-HU" sz="4000" b="1" dirty="0" smtClean="0">
                <a:solidFill>
                  <a:schemeClr val="bg1"/>
                </a:solidFill>
              </a:rPr>
              <a:t>azzal mindig olyan magaslatok felé nyitunk utat, amilyenekről álmodni sem mertünk volna. ”</a:t>
            </a:r>
          </a:p>
          <a:p>
            <a:endParaRPr lang="hu-HU" sz="4000" b="1" dirty="0" smtClean="0">
              <a:solidFill>
                <a:schemeClr val="bg1"/>
              </a:solidFill>
            </a:endParaRPr>
          </a:p>
          <a:p>
            <a:r>
              <a:rPr lang="hu-HU" sz="4000" b="1" dirty="0" smtClean="0">
                <a:solidFill>
                  <a:schemeClr val="bg1"/>
                </a:solidFill>
              </a:rPr>
              <a:t>							</a:t>
            </a:r>
            <a:r>
              <a:rPr lang="hu-HU" sz="4000" b="1" dirty="0" err="1" smtClean="0">
                <a:solidFill>
                  <a:schemeClr val="bg1"/>
                </a:solidFill>
              </a:rPr>
              <a:t>Kristine</a:t>
            </a:r>
            <a:r>
              <a:rPr lang="hu-HU" sz="4000" b="1" dirty="0" smtClean="0">
                <a:solidFill>
                  <a:schemeClr val="bg1"/>
                </a:solidFill>
              </a:rPr>
              <a:t> Barnett</a:t>
            </a:r>
            <a:endParaRPr lang="hu-H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66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09600" y="418011"/>
            <a:ext cx="10972800" cy="5708153"/>
          </a:xfrm>
        </p:spPr>
        <p:txBody>
          <a:bodyPr/>
          <a:lstStyle/>
          <a:p>
            <a:pPr marL="0" indent="0" algn="ctr">
              <a:buNone/>
            </a:pPr>
            <a:r>
              <a:rPr lang="hu-HU" sz="4000" b="1" dirty="0"/>
              <a:t>TOMPA </a:t>
            </a:r>
            <a:r>
              <a:rPr lang="hu-HU" sz="4000" b="1" dirty="0" smtClean="0"/>
              <a:t>TEHETSÉGPONT</a:t>
            </a:r>
            <a:endParaRPr lang="hu-HU" sz="2800" b="1" dirty="0" smtClean="0"/>
          </a:p>
          <a:p>
            <a:pPr marL="0" indent="0" algn="ctr">
              <a:buNone/>
            </a:pPr>
            <a:r>
              <a:rPr lang="hu-HU" b="1" dirty="0" smtClean="0"/>
              <a:t>2016. EURÓPAI TEHETSÉGPONT</a:t>
            </a:r>
          </a:p>
          <a:p>
            <a:pPr marL="0" indent="0" algn="ctr">
              <a:buNone/>
            </a:pPr>
            <a:r>
              <a:rPr lang="hu-HU" b="1" dirty="0" smtClean="0"/>
              <a:t> </a:t>
            </a:r>
            <a:r>
              <a:rPr lang="hu-HU" b="1" dirty="0"/>
              <a:t>Az Európai Tehetséghálózat tagjaként </a:t>
            </a:r>
          </a:p>
          <a:p>
            <a:pPr marL="0" indent="0" algn="ctr">
              <a:buNone/>
            </a:pPr>
            <a:r>
              <a:rPr lang="hu-HU" b="1" dirty="0" smtClean="0"/>
              <a:t>2019. AKKREDITÁLT KIVÁLÓ TEHETSÉGPONT</a:t>
            </a:r>
            <a:endParaRPr lang="hu-HU" b="1" dirty="0"/>
          </a:p>
          <a:p>
            <a:pPr marL="0" indent="0" algn="ctr">
              <a:buNone/>
            </a:pPr>
            <a:endParaRPr lang="hu-HU" b="1" dirty="0" smtClean="0"/>
          </a:p>
          <a:p>
            <a:pPr marL="0" indent="0" algn="ctr">
              <a:buNone/>
            </a:pPr>
            <a:endParaRPr lang="hu-HU" b="1" dirty="0" smtClean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11331"/>
            <a:ext cx="2932430" cy="579170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885" y="3011331"/>
            <a:ext cx="4596782" cy="3109229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2030" y="3382852"/>
            <a:ext cx="4134109" cy="236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4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2019. SZEPTEMBER 21.</a:t>
            </a:r>
            <a:endParaRPr kumimoji="0" lang="en-US" altLang="hu-HU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4F5058-5A15-438C-86DC-0CCC480E8FD4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953589" y="477456"/>
            <a:ext cx="109205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TEHETSÉGPONTUNK</a:t>
            </a:r>
            <a:r>
              <a:rPr kumimoji="0" lang="hu-HU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KÜLDETÉSE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300446" y="1737546"/>
            <a:ext cx="1169125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tanulók egyéni képességeinek, készségeinek, attitűdjének rendszerszerű fejlesztése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Református Kistérségi Tehetségközpontként –  Kazincbarcika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régió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intézményeinek segítése.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Közreműködés a tehetségsegítés hálózatának fejlesztésében a Felső-Magyarországi Református Intézmények Tehetségsegítő Tanácsa tagjaként. 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kapcsolatok erősítése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hazai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és a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határon túli magyar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tehetségpontokkal.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Együttműködés az 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Európai Tehetségpontokkal </a:t>
            </a:r>
            <a:r>
              <a:rPr kumimoji="0" lang="hu-H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3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/>
              <a:t>A KOMPLEX TEHETSÉGFEJLESZTŐ PROGRAM MEGVALÓSULÁSA</a:t>
            </a:r>
            <a:endParaRPr lang="hu-HU" sz="4000" b="1" dirty="0"/>
          </a:p>
        </p:txBody>
      </p:sp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609600" y="2024743"/>
            <a:ext cx="10972800" cy="4101421"/>
          </a:xfrm>
        </p:spPr>
        <p:txBody>
          <a:bodyPr/>
          <a:lstStyle/>
          <a:p>
            <a:r>
              <a:rPr lang="hu-HU" dirty="0" smtClean="0"/>
              <a:t>Bevezető szakasz (1-2.évfolyam): Az alapkészségek elsajátítása a legfontosabb feladat.</a:t>
            </a:r>
          </a:p>
          <a:p>
            <a:r>
              <a:rPr lang="hu-HU" dirty="0" smtClean="0"/>
              <a:t>Alapozó szakasz (3-4.évfolyam): A tehetség ígéretek felkutatása. Beválogató szakasz.</a:t>
            </a:r>
          </a:p>
          <a:p>
            <a:r>
              <a:rPr lang="hu-HU" dirty="0" smtClean="0"/>
              <a:t>Felső tagozat (5-8. évfolyam): A tanórai komplex tehetségfejlesztő program megvalósulásának szakasza.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92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/>
              <a:t>KOMPLEX DIFFERENCIÁLT KÉPESSÉGFEJLESZTŐ PROGRAM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Differenciált képességfejlesztő csoportok magyar </a:t>
            </a:r>
            <a:r>
              <a:rPr lang="hu-HU" dirty="0"/>
              <a:t>nyelv, irodalom, angol nyelv és matematika </a:t>
            </a:r>
            <a:r>
              <a:rPr lang="hu-HU" dirty="0" smtClean="0"/>
              <a:t>tantárgyakból.</a:t>
            </a:r>
          </a:p>
          <a:p>
            <a:r>
              <a:rPr lang="hu-HU" dirty="0"/>
              <a:t> Nem állandó csoportok</a:t>
            </a:r>
            <a:r>
              <a:rPr lang="hu-HU" dirty="0" smtClean="0"/>
              <a:t>.</a:t>
            </a:r>
          </a:p>
          <a:p>
            <a:r>
              <a:rPr lang="hu-HU" dirty="0" smtClean="0"/>
              <a:t>A gazdagítás tanórai megvalósítása.</a:t>
            </a:r>
          </a:p>
          <a:p>
            <a:r>
              <a:rPr lang="hu-HU" dirty="0" smtClean="0"/>
              <a:t>Egyénre szabott fejlesztés.</a:t>
            </a:r>
          </a:p>
          <a:p>
            <a:r>
              <a:rPr lang="hu-HU" dirty="0" smtClean="0"/>
              <a:t>Nagy hangsúlyt fektetünk a gondolkodás és a kreativitás fejlesztésére.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09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4000" b="1" dirty="0" smtClean="0"/>
              <a:t>BEVÁLOGATÁS A PROGRAMBA</a:t>
            </a:r>
            <a:endParaRPr lang="hu-HU" sz="40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09600" y="1638769"/>
            <a:ext cx="10972800" cy="4525963"/>
          </a:xfrm>
        </p:spPr>
        <p:txBody>
          <a:bodyPr/>
          <a:lstStyle/>
          <a:p>
            <a:r>
              <a:rPr lang="hu-HU" dirty="0" smtClean="0"/>
              <a:t>1.Objektív </a:t>
            </a:r>
            <a:r>
              <a:rPr lang="hu-HU" dirty="0"/>
              <a:t>információgyűjtés </a:t>
            </a:r>
          </a:p>
          <a:p>
            <a:r>
              <a:rPr lang="hu-HU" dirty="0"/>
              <a:t>2. Szubjektív információgyűjtés </a:t>
            </a:r>
          </a:p>
          <a:p>
            <a:r>
              <a:rPr lang="hu-HU" dirty="0"/>
              <a:t>3. Pszichológiai </a:t>
            </a:r>
            <a:r>
              <a:rPr lang="hu-HU" dirty="0" smtClean="0"/>
              <a:t>mérés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       </a:t>
            </a:r>
            <a:r>
              <a:rPr lang="hu-HU" dirty="0" smtClean="0"/>
              <a:t>			 </a:t>
            </a:r>
            <a:r>
              <a:rPr lang="hu-HU" dirty="0"/>
              <a:t>- figyelem</a:t>
            </a:r>
          </a:p>
          <a:p>
            <a:pPr marL="0" indent="0">
              <a:buNone/>
            </a:pPr>
            <a:r>
              <a:rPr lang="hu-HU" dirty="0"/>
              <a:t>       </a:t>
            </a:r>
            <a:r>
              <a:rPr lang="hu-HU" dirty="0" smtClean="0"/>
              <a:t>			 </a:t>
            </a:r>
            <a:r>
              <a:rPr lang="hu-HU" dirty="0"/>
              <a:t>- emlékezet</a:t>
            </a:r>
          </a:p>
          <a:p>
            <a:pPr marL="0" indent="0">
              <a:buNone/>
            </a:pPr>
            <a:r>
              <a:rPr lang="hu-HU" dirty="0" smtClean="0"/>
              <a:t>     		         </a:t>
            </a:r>
            <a:r>
              <a:rPr lang="hu-HU" dirty="0"/>
              <a:t>- gondolkodás</a:t>
            </a:r>
          </a:p>
          <a:p>
            <a:pPr marL="0" indent="0">
              <a:buNone/>
            </a:pPr>
            <a:r>
              <a:rPr lang="hu-HU" dirty="0"/>
              <a:t>        Dr. Balogh László </a:t>
            </a:r>
            <a:r>
              <a:rPr lang="hu-HU" dirty="0" smtClean="0"/>
              <a:t>professzor</a:t>
            </a:r>
            <a:endParaRPr lang="hu-HU" dirty="0"/>
          </a:p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2206" y="2278505"/>
            <a:ext cx="4305073" cy="391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1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0317" y="223045"/>
            <a:ext cx="10515600" cy="1083242"/>
          </a:xfrm>
        </p:spPr>
        <p:txBody>
          <a:bodyPr/>
          <a:lstStyle/>
          <a:p>
            <a:r>
              <a:rPr lang="hu-HU" sz="4000" b="1" dirty="0" smtClean="0"/>
              <a:t>VERSENYEK SZERVEZÉSE</a:t>
            </a:r>
            <a:endParaRPr lang="hu-HU" sz="4000" b="1" dirty="0"/>
          </a:p>
        </p:txBody>
      </p:sp>
      <p:sp>
        <p:nvSpPr>
          <p:cNvPr id="7" name="Szöveg helye 6"/>
          <p:cNvSpPr>
            <a:spLocks noGrp="1"/>
          </p:cNvSpPr>
          <p:nvPr>
            <p:ph type="body" idx="1"/>
          </p:nvPr>
        </p:nvSpPr>
        <p:spPr>
          <a:xfrm>
            <a:off x="318907" y="1156201"/>
            <a:ext cx="6852602" cy="823912"/>
          </a:xfrm>
        </p:spPr>
        <p:txBody>
          <a:bodyPr/>
          <a:lstStyle/>
          <a:p>
            <a:r>
              <a:rPr lang="hu-HU" sz="2800" dirty="0" smtClean="0"/>
              <a:t>       „</a:t>
            </a:r>
            <a:r>
              <a:rPr lang="hu-HU" sz="3200" dirty="0" smtClean="0"/>
              <a:t>ÖTLETELŐ-ÖTLET ELŐ!”</a:t>
            </a:r>
            <a:endParaRPr lang="hu-HU" sz="3200" dirty="0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 smtClean="0"/>
          </a:p>
          <a:p>
            <a:endParaRPr lang="hu-HU" dirty="0"/>
          </a:p>
        </p:txBody>
      </p:sp>
      <p:pic>
        <p:nvPicPr>
          <p:cNvPr id="14" name="Tartalom helye 13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862736" y="1156201"/>
            <a:ext cx="3345195" cy="5512506"/>
          </a:xfrm>
          <a:prstGeom prst="rect">
            <a:avLst/>
          </a:prstGeom>
        </p:spPr>
      </p:pic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D9C4DF-7A96-4635-AA2E-53159002DA5C}" type="slidenum">
              <a:rPr kumimoji="0" lang="en-US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hu-HU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6636"/>
            <a:ext cx="7341326" cy="41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6100354" y="274638"/>
            <a:ext cx="5177246" cy="3325813"/>
          </a:xfrm>
        </p:spPr>
        <p:txBody>
          <a:bodyPr/>
          <a:lstStyle/>
          <a:p>
            <a:r>
              <a:rPr lang="hu-HU" sz="4000" dirty="0" smtClean="0"/>
              <a:t>Előadás a pedagógusoknak</a:t>
            </a:r>
            <a:endParaRPr lang="hu-HU" sz="4000" dirty="0"/>
          </a:p>
        </p:txBody>
      </p:sp>
      <p:sp>
        <p:nvSpPr>
          <p:cNvPr id="8" name="Alcím 7"/>
          <p:cNvSpPr>
            <a:spLocks noGrp="1"/>
          </p:cNvSpPr>
          <p:nvPr>
            <p:ph type="subTitle" idx="1"/>
          </p:nvPr>
        </p:nvSpPr>
        <p:spPr>
          <a:xfrm>
            <a:off x="1489165" y="4382589"/>
            <a:ext cx="4271557" cy="1752600"/>
          </a:xfrm>
        </p:spPr>
        <p:txBody>
          <a:bodyPr/>
          <a:lstStyle/>
          <a:p>
            <a:r>
              <a:rPr lang="hu-HU" sz="4000" b="1" dirty="0" smtClean="0"/>
              <a:t>Közös játék a verseny végén</a:t>
            </a:r>
            <a:endParaRPr lang="hu-HU" sz="4000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4294967295"/>
          </p:nvPr>
        </p:nvSpPr>
        <p:spPr>
          <a:xfrm>
            <a:off x="10566400" y="6629400"/>
            <a:ext cx="1625600" cy="228600"/>
          </a:xfrm>
        </p:spPr>
        <p:txBody>
          <a:bodyPr/>
          <a:lstStyle/>
          <a:p>
            <a:fld id="{AA4F5058-5A15-438C-86DC-0CCC480E8FD4}" type="slidenum">
              <a:rPr lang="en-US" altLang="hu-HU" smtClean="0">
                <a:solidFill>
                  <a:srgbClr val="FFFFFF"/>
                </a:solidFill>
              </a:rPr>
              <a:pPr/>
              <a:t>9</a:t>
            </a:fld>
            <a:endParaRPr lang="en-US" altLang="hu-HU">
              <a:solidFill>
                <a:srgbClr val="FFFFFF"/>
              </a:solidFill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26" y="274638"/>
            <a:ext cx="5406096" cy="358118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993" y="3022752"/>
            <a:ext cx="5447207" cy="360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580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-téma">
  <a:themeElements>
    <a:clrScheme name="Office-té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-tém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-té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é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é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477</Words>
  <Application>Microsoft Office PowerPoint</Application>
  <PresentationFormat>Szélesvásznú</PresentationFormat>
  <Paragraphs>143</Paragraphs>
  <Slides>24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24</vt:i4>
      </vt:variant>
    </vt:vector>
  </HeadingPairs>
  <TitlesOfParts>
    <vt:vector size="30" baseType="lpstr">
      <vt:lpstr>Arial</vt:lpstr>
      <vt:lpstr>Calibri</vt:lpstr>
      <vt:lpstr>Constantia</vt:lpstr>
      <vt:lpstr>Times New Roman</vt:lpstr>
      <vt:lpstr>Wingdings</vt:lpstr>
      <vt:lpstr>1_Office-téma</vt:lpstr>
      <vt:lpstr>PowerPoint-bemutató</vt:lpstr>
      <vt:lpstr>A KEZDETEKTŐL NAPJAINKIG</vt:lpstr>
      <vt:lpstr>PowerPoint-bemutató</vt:lpstr>
      <vt:lpstr>PowerPoint-bemutató</vt:lpstr>
      <vt:lpstr>A KOMPLEX TEHETSÉGFEJLESZTŐ PROGRAM MEGVALÓSULÁSA</vt:lpstr>
      <vt:lpstr>KOMPLEX DIFFERENCIÁLT KÉPESSÉGFEJLESZTŐ PROGRAM</vt:lpstr>
      <vt:lpstr>BEVÁLOGATÁS A PROGRAMBA</vt:lpstr>
      <vt:lpstr>VERSENYEK SZERVEZÉSE</vt:lpstr>
      <vt:lpstr>Előadás a pedagógusoknak</vt:lpstr>
      <vt:lpstr>PowerPoint-bemutató</vt:lpstr>
      <vt:lpstr>BIBLIAISMERETI ÉS ZSOLTÁRÉNEKLŐ VERSENY</vt:lpstr>
      <vt:lpstr>TEHETSÉGNAP</vt:lpstr>
      <vt:lpstr>ECHA - Diplomások Műhelye  Kelet-magyarországi Tehetségfejlesztő Konferencia</vt:lpstr>
      <vt:lpstr>A jó gyakorlatok bemutatkozása</vt:lpstr>
      <vt:lpstr>A jó gyakorlatok bemutatkozása</vt:lpstr>
      <vt:lpstr>TEHETSÉGGONDOZÓ PÁLYÁZATOK</vt:lpstr>
      <vt:lpstr>„Élmény a tanulás” program</vt:lpstr>
      <vt:lpstr>PowerPoint-bemutató</vt:lpstr>
      <vt:lpstr>PowerPoint-bemutató</vt:lpstr>
      <vt:lpstr>PowerPoint-bemutató</vt:lpstr>
      <vt:lpstr>A PROGRAM HATÉKONYSÁGVIZSGÁLATA</vt:lpstr>
      <vt:lpstr>VERSENYEREDMÉNYEK</vt:lpstr>
      <vt:lpstr>KÖSZÖNET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Tehetséggondozás</dc:title>
  <dc:creator>Suga Lászlóné</dc:creator>
  <cp:lastModifiedBy>Windows-felhasználó</cp:lastModifiedBy>
  <cp:revision>14</cp:revision>
  <dcterms:created xsi:type="dcterms:W3CDTF">2019-09-20T08:06:17Z</dcterms:created>
  <dcterms:modified xsi:type="dcterms:W3CDTF">2019-10-03T18:27:49Z</dcterms:modified>
</cp:coreProperties>
</file>