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8"/>
  </p:handoutMasterIdLst>
  <p:sldIdLst>
    <p:sldId id="338" r:id="rId2"/>
    <p:sldId id="296" r:id="rId3"/>
    <p:sldId id="344" r:id="rId4"/>
    <p:sldId id="349" r:id="rId5"/>
    <p:sldId id="295" r:id="rId6"/>
    <p:sldId id="347" r:id="rId7"/>
    <p:sldId id="346" r:id="rId8"/>
    <p:sldId id="348" r:id="rId9"/>
    <p:sldId id="301" r:id="rId10"/>
    <p:sldId id="320" r:id="rId11"/>
    <p:sldId id="321" r:id="rId12"/>
    <p:sldId id="353" r:id="rId13"/>
    <p:sldId id="322" r:id="rId14"/>
    <p:sldId id="302" r:id="rId15"/>
    <p:sldId id="305" r:id="rId16"/>
    <p:sldId id="303" r:id="rId17"/>
    <p:sldId id="304" r:id="rId18"/>
    <p:sldId id="319" r:id="rId19"/>
    <p:sldId id="311" r:id="rId20"/>
    <p:sldId id="313" r:id="rId21"/>
    <p:sldId id="324" r:id="rId22"/>
    <p:sldId id="318" r:id="rId23"/>
    <p:sldId id="325" r:id="rId24"/>
    <p:sldId id="326" r:id="rId25"/>
    <p:sldId id="328" r:id="rId26"/>
    <p:sldId id="327" r:id="rId27"/>
    <p:sldId id="329" r:id="rId28"/>
    <p:sldId id="330" r:id="rId29"/>
    <p:sldId id="332" r:id="rId30"/>
    <p:sldId id="331" r:id="rId31"/>
    <p:sldId id="333" r:id="rId32"/>
    <p:sldId id="334" r:id="rId33"/>
    <p:sldId id="339" r:id="rId34"/>
    <p:sldId id="341" r:id="rId35"/>
    <p:sldId id="352" r:id="rId36"/>
    <p:sldId id="291" r:id="rId37"/>
  </p:sldIdLst>
  <p:sldSz cx="9144000" cy="6858000" type="screen4x3"/>
  <p:notesSz cx="7099300" cy="10234613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FFFF"/>
    <a:srgbClr val="CCFF33"/>
    <a:srgbClr val="FFCCFF"/>
    <a:srgbClr val="FF66FF"/>
    <a:srgbClr val="CC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Közepesen sötét stílu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7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72CFA926-0C60-4C7E-8B93-DE6346CD3528}" type="datetimeFigureOut">
              <a:rPr lang="hu-HU" smtClean="0"/>
              <a:pPr/>
              <a:t>2019.11.25.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8EA5AB58-1F42-4F96-8889-0EFAFDF0204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756476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2019.11.25.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2019.11.25.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2019.11.25.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2019.11.25.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2019.11.25.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2019.11.25.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2019.11.25.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2019.11.25.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2019.11.25.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2019.11.25.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2019.11.25.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CDE75-89FD-47D4-96B5-7D53BD2E92D4}" type="datetimeFigureOut">
              <a:rPr lang="hu-HU" smtClean="0"/>
              <a:pPr/>
              <a:t>2019.11.25.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071538" y="428604"/>
            <a:ext cx="7143800" cy="1000132"/>
          </a:xfrm>
        </p:spPr>
        <p:txBody>
          <a:bodyPr>
            <a:noAutofit/>
          </a:bodyPr>
          <a:lstStyle/>
          <a:p>
            <a:r>
              <a:rPr lang="hu-HU" sz="2800" b="1" dirty="0" smtClean="0"/>
              <a:t>A tudományos tehetség összetevőinek vizsgálata a felsőoktatási tehetséggondozásban résztvevő hallgatók körében</a:t>
            </a:r>
            <a:endParaRPr lang="hu-HU" sz="2800" b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00166" y="4572008"/>
            <a:ext cx="6215106" cy="1428760"/>
          </a:xfrm>
        </p:spPr>
        <p:txBody>
          <a:bodyPr>
            <a:normAutofit fontScale="77500" lnSpcReduction="20000"/>
          </a:bodyPr>
          <a:lstStyle/>
          <a:p>
            <a:r>
              <a:rPr lang="hu-HU" b="1" dirty="0" smtClean="0">
                <a:solidFill>
                  <a:schemeClr val="tx1"/>
                </a:solidFill>
              </a:rPr>
              <a:t>Szabó János,</a:t>
            </a:r>
          </a:p>
          <a:p>
            <a:r>
              <a:rPr lang="hu-HU" b="1" dirty="0" smtClean="0">
                <a:solidFill>
                  <a:schemeClr val="tx1"/>
                </a:solidFill>
              </a:rPr>
              <a:t>doktorjelölt, PTE Pszichológia Intézet</a:t>
            </a:r>
          </a:p>
          <a:p>
            <a:r>
              <a:rPr lang="hu-HU" b="1" dirty="0" smtClean="0">
                <a:solidFill>
                  <a:schemeClr val="tx1"/>
                </a:solidFill>
              </a:rPr>
              <a:t>ösztöndíjas, </a:t>
            </a:r>
            <a:r>
              <a:rPr lang="hu-HU" b="1" dirty="0" err="1" smtClean="0">
                <a:solidFill>
                  <a:schemeClr val="tx1"/>
                </a:solidFill>
              </a:rPr>
              <a:t>Stiftung</a:t>
            </a:r>
            <a:r>
              <a:rPr lang="hu-HU" b="1" dirty="0" smtClean="0">
                <a:solidFill>
                  <a:schemeClr val="tx1"/>
                </a:solidFill>
              </a:rPr>
              <a:t> </a:t>
            </a:r>
            <a:r>
              <a:rPr lang="hu-HU" b="1" dirty="0" err="1" smtClean="0">
                <a:solidFill>
                  <a:schemeClr val="tx1"/>
                </a:solidFill>
              </a:rPr>
              <a:t>Universität</a:t>
            </a:r>
            <a:r>
              <a:rPr lang="hu-HU" b="1" dirty="0" smtClean="0">
                <a:solidFill>
                  <a:schemeClr val="tx1"/>
                </a:solidFill>
              </a:rPr>
              <a:t> </a:t>
            </a:r>
            <a:r>
              <a:rPr lang="hu-HU" b="1" dirty="0" err="1" smtClean="0">
                <a:solidFill>
                  <a:schemeClr val="tx1"/>
                </a:solidFill>
              </a:rPr>
              <a:t>Hildesheim</a:t>
            </a:r>
            <a:endParaRPr lang="hu-HU" b="1" dirty="0">
              <a:solidFill>
                <a:schemeClr val="tx1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0" y="6000768"/>
            <a:ext cx="38576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smtClean="0"/>
              <a:t>NEMZETI TEHETSÉG PROGRAM</a:t>
            </a:r>
          </a:p>
          <a:p>
            <a:r>
              <a:rPr lang="hu-HU" sz="1600" b="1" dirty="0" smtClean="0"/>
              <a:t>Egyedi fejlesztést biztosító ösztöndíjak</a:t>
            </a:r>
          </a:p>
          <a:p>
            <a:r>
              <a:rPr lang="hu-HU" sz="1600" b="1" dirty="0" smtClean="0"/>
              <a:t>NTP-EFÖ-P-15 </a:t>
            </a:r>
            <a:endParaRPr lang="hu-HU" sz="1600" dirty="0"/>
          </a:p>
        </p:txBody>
      </p:sp>
      <p:pic>
        <p:nvPicPr>
          <p:cNvPr id="5" name="Kép 4" descr="EE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5961154"/>
            <a:ext cx="1313984" cy="896846"/>
          </a:xfrm>
          <a:prstGeom prst="rect">
            <a:avLst/>
          </a:prstGeom>
        </p:spPr>
      </p:pic>
      <p:pic>
        <p:nvPicPr>
          <p:cNvPr id="6" name="Kép 5" descr="EMET szin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6170859"/>
            <a:ext cx="2000264" cy="687141"/>
          </a:xfrm>
          <a:prstGeom prst="rect">
            <a:avLst/>
          </a:prstGeom>
        </p:spPr>
      </p:pic>
      <p:pic>
        <p:nvPicPr>
          <p:cNvPr id="7" name="Kép 6" descr="NTP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387" y="6177076"/>
            <a:ext cx="2714613" cy="680923"/>
          </a:xfrm>
          <a:prstGeom prst="rect">
            <a:avLst/>
          </a:prstGeom>
        </p:spPr>
      </p:pic>
      <p:pic>
        <p:nvPicPr>
          <p:cNvPr id="8" name="Kép 7" descr="PTE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20" y="4572008"/>
            <a:ext cx="1357290" cy="1357290"/>
          </a:xfrm>
          <a:prstGeom prst="rect">
            <a:avLst/>
          </a:prstGeom>
        </p:spPr>
      </p:pic>
      <p:pic>
        <p:nvPicPr>
          <p:cNvPr id="10" name="Kép 9" descr="science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785926"/>
            <a:ext cx="9144000" cy="2571768"/>
          </a:xfrm>
          <a:prstGeom prst="rect">
            <a:avLst/>
          </a:prstGeom>
        </p:spPr>
      </p:pic>
      <p:pic>
        <p:nvPicPr>
          <p:cNvPr id="12" name="Kép 11" descr="Universität_Hildesheim_logo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570421" y="4429132"/>
            <a:ext cx="1573579" cy="15716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200" dirty="0"/>
              <a:t>Első lépés: (pilótavizsgálat) </a:t>
            </a:r>
            <a:r>
              <a:rPr lang="hu-HU" sz="3200" dirty="0" smtClean="0"/>
              <a:t>Tehetséggondozásért felelős szakemberek vizsgálata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14683"/>
          </a:xfrm>
        </p:spPr>
        <p:txBody>
          <a:bodyPr>
            <a:normAutofit lnSpcReduction="10000"/>
          </a:bodyPr>
          <a:lstStyle/>
          <a:p>
            <a:r>
              <a:rPr lang="hu-HU" b="1" dirty="0" smtClean="0"/>
              <a:t>73 változó redukálása a tehetséggondozás szakirodalmából kigyűjtve</a:t>
            </a:r>
          </a:p>
          <a:p>
            <a:r>
              <a:rPr lang="hu-HU" b="1" dirty="0" smtClean="0"/>
              <a:t>73 </a:t>
            </a:r>
            <a:r>
              <a:rPr lang="hu-HU" b="1" dirty="0" err="1" smtClean="0"/>
              <a:t>item</a:t>
            </a:r>
            <a:r>
              <a:rPr lang="hu-HU" b="1" dirty="0" smtClean="0"/>
              <a:t>; 1-10 </a:t>
            </a:r>
            <a:r>
              <a:rPr lang="hu-HU" b="1" dirty="0" err="1" smtClean="0"/>
              <a:t>Likert</a:t>
            </a:r>
            <a:r>
              <a:rPr lang="hu-HU" b="1" dirty="0" smtClean="0"/>
              <a:t> skála – fontosság</a:t>
            </a:r>
          </a:p>
          <a:p>
            <a:r>
              <a:rPr lang="hu-HU" b="1" dirty="0" smtClean="0"/>
              <a:t>Fontossági sorrend felállítása</a:t>
            </a:r>
          </a:p>
          <a:p>
            <a:r>
              <a:rPr lang="hu-HU" b="1" dirty="0" smtClean="0"/>
              <a:t>A modellek hipotetikus tesztelése (3-4-5 faktor)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928662" y="5143512"/>
            <a:ext cx="7358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Példa</a:t>
            </a:r>
          </a:p>
          <a:p>
            <a:pPr algn="ctr"/>
            <a:endParaRPr lang="hu-HU" sz="2400" dirty="0" smtClean="0"/>
          </a:p>
          <a:p>
            <a:r>
              <a:rPr lang="hu-HU" sz="2400" dirty="0" smtClean="0"/>
              <a:t>Szorgalom:  1  –  2  –  3  –  4  –  5  –  6  –  7  –  8  –  9  –  10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xmlns="" val="3785247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401080" cy="511156"/>
          </a:xfrm>
        </p:spPr>
        <p:txBody>
          <a:bodyPr>
            <a:noAutofit/>
          </a:bodyPr>
          <a:lstStyle/>
          <a:p>
            <a:r>
              <a:rPr lang="hu-HU" sz="3200" dirty="0" smtClean="0"/>
              <a:t>Statisztikai elemzés</a:t>
            </a:r>
            <a:endParaRPr lang="hu-HU" sz="3200" dirty="0"/>
          </a:p>
        </p:txBody>
      </p:sp>
      <p:pic>
        <p:nvPicPr>
          <p:cNvPr id="4" name="Kép 3" descr="egyetemek megoszlás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3" y="928670"/>
            <a:ext cx="3629697" cy="3571900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4644008" y="1805391"/>
            <a:ext cx="371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Szakemberek megoszlása (szakkollégiumi vezetők, programvezetők, MATEHETSZ tagok)</a:t>
            </a:r>
          </a:p>
        </p:txBody>
      </p:sp>
      <p:pic>
        <p:nvPicPr>
          <p:cNvPr id="7" name="Kép 6" descr="Változók oszlopdiagram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26648"/>
            <a:ext cx="8501090" cy="2131351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5214942" y="4500570"/>
            <a:ext cx="3357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Értékelések</a:t>
            </a:r>
            <a:endParaRPr kumimoji="0" lang="hu-HU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273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2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836712"/>
            <a:ext cx="7571184" cy="346050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Kezdeti tapasztalatok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28596" y="2071678"/>
            <a:ext cx="8229600" cy="1500198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Külső tényezők szerepe kevésbé hangsúlyos</a:t>
            </a:r>
          </a:p>
          <a:p>
            <a:r>
              <a:rPr lang="hu-H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Igen kevés részvételi arány (Johnson, Walther, </a:t>
            </a:r>
            <a:r>
              <a:rPr lang="hu-H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Medley</a:t>
            </a:r>
            <a:r>
              <a:rPr lang="hu-H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2018)</a:t>
            </a: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69958687"/>
              </p:ext>
            </p:extLst>
          </p:nvPr>
        </p:nvGraphicFramePr>
        <p:xfrm>
          <a:off x="3785587" y="4492337"/>
          <a:ext cx="4855485" cy="1571625"/>
        </p:xfrm>
        <a:graphic>
          <a:graphicData uri="http://schemas.openxmlformats.org/drawingml/2006/table">
            <a:tbl>
              <a:tblPr/>
              <a:tblGrid>
                <a:gridCol w="4014101">
                  <a:extLst>
                    <a:ext uri="{9D8B030D-6E8A-4147-A177-3AD203B41FA5}">
                      <a16:colId xmlns:a16="http://schemas.microsoft.com/office/drawing/2014/main" xmlns="" val="918649186"/>
                    </a:ext>
                  </a:extLst>
                </a:gridCol>
                <a:gridCol w="841384">
                  <a:extLst>
                    <a:ext uri="{9D8B030D-6E8A-4147-A177-3AD203B41FA5}">
                      <a16:colId xmlns:a16="http://schemas.microsoft.com/office/drawing/2014/main" xmlns="" val="1208201103"/>
                    </a:ext>
                  </a:extLst>
                </a:gridCol>
              </a:tblGrid>
              <a:tr h="292896"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1. Kíváncsiság</a:t>
                      </a:r>
                      <a:r>
                        <a:rPr lang="hu-HU" sz="20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, </a:t>
                      </a:r>
                      <a:r>
                        <a:rPr lang="hu-HU" sz="20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érdeklődés</a:t>
                      </a:r>
                      <a:endParaRPr lang="hu-HU" sz="20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9,27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61003982"/>
                  </a:ext>
                </a:extLst>
              </a:tr>
              <a:tr h="292896"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2. Kitartás</a:t>
                      </a:r>
                      <a:r>
                        <a:rPr lang="hu-HU" sz="20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, </a:t>
                      </a:r>
                      <a:r>
                        <a:rPr lang="hu-HU" sz="2000" b="1" i="0" u="none" strike="noStrike" dirty="0" err="1">
                          <a:solidFill>
                            <a:schemeClr val="tx1"/>
                          </a:solidFill>
                          <a:latin typeface="Arial"/>
                        </a:rPr>
                        <a:t>elköteleződés</a:t>
                      </a:r>
                      <a:endParaRPr lang="hu-HU" sz="20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9,20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68740631"/>
                  </a:ext>
                </a:extLst>
              </a:tr>
              <a:tr h="292896"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3.Logikus </a:t>
                      </a:r>
                      <a:r>
                        <a:rPr lang="hu-HU" sz="20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gondolkodás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9,20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88118823"/>
                  </a:ext>
                </a:extLst>
              </a:tr>
              <a:tr h="292896"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4. Lényeg </a:t>
                      </a:r>
                      <a:r>
                        <a:rPr lang="hu-HU" sz="20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kiemelése, meglátása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9,175.5 </a:t>
                      </a:r>
                      <a:endParaRPr lang="hu-HU" sz="14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543935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5. Folyamatos </a:t>
                      </a:r>
                      <a:r>
                        <a:rPr lang="hu-HU" sz="20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fejlődési igény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9,13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34149980"/>
                  </a:ext>
                </a:extLst>
              </a:tr>
            </a:tbl>
          </a:graphicData>
        </a:graphic>
      </p:graphicFrame>
      <p:sp>
        <p:nvSpPr>
          <p:cNvPr id="5" name="Lefelé nyíl 4"/>
          <p:cNvSpPr/>
          <p:nvPr/>
        </p:nvSpPr>
        <p:spPr>
          <a:xfrm>
            <a:off x="5148064" y="3284984"/>
            <a:ext cx="1065265" cy="936104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245192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42976" y="214290"/>
            <a:ext cx="7472386" cy="511156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 lista…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214282" y="785794"/>
          <a:ext cx="4286280" cy="5940309"/>
        </p:xfrm>
        <a:graphic>
          <a:graphicData uri="http://schemas.openxmlformats.org/drawingml/2006/table">
            <a:tbl>
              <a:tblPr/>
              <a:tblGrid>
                <a:gridCol w="5643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769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49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92896"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Kíváncsiság, Érdeklődés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9,27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2896"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Kitartás, elköteleződés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2896"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Logikus gondolkodás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2896"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Lényeg kiemelése, meglátása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9,17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2896"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Folyamatos fejlődési igény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9,13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2896"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Összefüggések, ok-okozatok felismerése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8,97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2896"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Szorgalom, gyakorlás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8,83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2896"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Intinsic (belső) motivációk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8,77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2896"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Szakterületi kreativitás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8,70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2896"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Originalitás (Eredetiség)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8,57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92896"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Nyitottság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8,57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92896"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Önuralom, akaraterő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8,53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92896"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Kudarcok, nehézségek kezelése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8,53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92896"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Ötletek összekapcsolása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92896"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Önállóság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92896"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Megszállottság, Szenvedély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8,40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92896"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Ambiciózusság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8,40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92896"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G-faktor (általános intelligencia)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8,37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92896"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Flexibilitás (rugalmasság)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8,37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92896"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Speciális területek (Gardner-i intelligencia)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8,33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</a:tbl>
          </a:graphicData>
        </a:graphic>
      </p:graphicFrame>
      <p:graphicFrame>
        <p:nvGraphicFramePr>
          <p:cNvPr id="5" name="Táblázat 4"/>
          <p:cNvGraphicFramePr>
            <a:graphicFrameLocks noGrp="1"/>
          </p:cNvGraphicFramePr>
          <p:nvPr/>
        </p:nvGraphicFramePr>
        <p:xfrm>
          <a:off x="4857752" y="785798"/>
          <a:ext cx="4071966" cy="5940309"/>
        </p:xfrm>
        <a:graphic>
          <a:graphicData uri="http://schemas.openxmlformats.org/drawingml/2006/table">
            <a:tbl>
              <a:tblPr/>
              <a:tblGrid>
                <a:gridCol w="5361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231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127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92896"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Fókuszálás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8,27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2896"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Mentorok szerepe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8,27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2896"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Holisztikus látásmód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2896"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Tanulás sebessége, alapossága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8,07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2896"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Lehetőség meglátása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8,07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2896"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Belső értékek, preferenciák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2896"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Szakmai tudásbázis (kristályos IQ)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7,97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2896"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Energikusság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7,93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2896"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Fluencia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7,87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2896"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Komplexitás preferencia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7,80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92896"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31.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Érzelmi Intelligencia (EQ)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7,60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92896"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32.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Önérvényesítés, én-erősség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7,57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92896"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Érettség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7,33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92896"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34.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Perfekcionizmus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7,33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92896"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35.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Általános, hétköznapi kreatív személyiség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7,30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92896"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36.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Kapcsolódó területek felfedezése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7,30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92896"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37.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Társak hatása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7,30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92896"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38.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Játékosság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7,23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92896"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39.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Erkölcsi és morális érzékenység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9289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40.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Extrinsic (külső) motivációk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7,17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74296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2. lépés: az oktatók vizsgálata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N = 273 fő (PTE; BME; SZTE)</a:t>
            </a:r>
          </a:p>
          <a:p>
            <a:r>
              <a:rPr lang="hu-HU" dirty="0" smtClean="0"/>
              <a:t>Legalább adjunktus, és az elmúlt időszakban készített fel hallgatót TDK-ra (rutin + közös munka)</a:t>
            </a:r>
          </a:p>
          <a:p>
            <a:r>
              <a:rPr lang="hu-HU" dirty="0" smtClean="0"/>
              <a:t>28 papír alapú kérdőív és interjú; 245 online</a:t>
            </a:r>
          </a:p>
          <a:p>
            <a:r>
              <a:rPr lang="hu-HU" dirty="0" smtClean="0"/>
              <a:t>66 változó közül a 10 legfontosabbat kiválasztani</a:t>
            </a:r>
          </a:p>
          <a:p>
            <a:r>
              <a:rPr lang="hu-HU" dirty="0" smtClean="0"/>
              <a:t>Kiegészítő kutatás: 7 örök dilemma kérdésben bejelölni az álláspontot</a:t>
            </a:r>
            <a:endParaRPr lang="hu-H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kerd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381" y="0"/>
            <a:ext cx="657323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etern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" y="661987"/>
            <a:ext cx="9001125" cy="553402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 descr="változók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02539"/>
            <a:ext cx="9144000" cy="3155462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214290"/>
            <a:ext cx="3043230" cy="582594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Eloszlások</a:t>
            </a:r>
            <a:endParaRPr lang="hu-HU" dirty="0"/>
          </a:p>
        </p:txBody>
      </p:sp>
      <p:pic>
        <p:nvPicPr>
          <p:cNvPr id="4" name="Kép 3" descr="Tudter megoszlá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489" y="-1"/>
            <a:ext cx="6286512" cy="519599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46250841"/>
              </p:ext>
            </p:extLst>
          </p:nvPr>
        </p:nvGraphicFramePr>
        <p:xfrm>
          <a:off x="1357290" y="1000108"/>
          <a:ext cx="6643734" cy="4172247"/>
        </p:xfrm>
        <a:graphic>
          <a:graphicData uri="http://schemas.openxmlformats.org/drawingml/2006/table">
            <a:tbl>
              <a:tblPr/>
              <a:tblGrid>
                <a:gridCol w="66437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62686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hu-HU" sz="28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1. Összefüggések,</a:t>
                      </a:r>
                      <a:br>
                        <a:rPr lang="hu-HU" sz="28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hu-HU" sz="28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hu-HU" sz="28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ok-okozatok felismerése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4123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hu-HU" sz="28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 Lényeg  </a:t>
                      </a:r>
                      <a:r>
                        <a:rPr lang="hu-HU" sz="28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kiemelése, meglátása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4123"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 Kíváncsiság,  érdeklődés</a:t>
                      </a:r>
                      <a:endParaRPr lang="hu-HU" sz="28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5279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 Önállóság</a:t>
                      </a:r>
                      <a:endParaRPr lang="hu-HU" sz="28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64123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hu-HU" sz="28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 </a:t>
                      </a:r>
                      <a:r>
                        <a:rPr lang="hu-HU" sz="28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Kitartás</a:t>
                      </a:r>
                      <a:r>
                        <a:rPr lang="hu-HU" sz="28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 </a:t>
                      </a:r>
                      <a:r>
                        <a:rPr lang="hu-HU" sz="28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elköteleződés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64123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hu-HU" sz="28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6. Logikus  </a:t>
                      </a:r>
                      <a:r>
                        <a:rPr lang="hu-HU" sz="28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gondolkodás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12575681"/>
              </p:ext>
            </p:extLst>
          </p:nvPr>
        </p:nvGraphicFramePr>
        <p:xfrm>
          <a:off x="500034" y="285727"/>
          <a:ext cx="8072494" cy="6128398"/>
        </p:xfrm>
        <a:graphic>
          <a:graphicData uri="http://schemas.openxmlformats.org/drawingml/2006/table">
            <a:tbl>
              <a:tblPr/>
              <a:tblGrid>
                <a:gridCol w="40362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362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572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Tudományos tehetséggondozás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(szakemberek)</a:t>
                      </a:r>
                      <a:endParaRPr lang="hu-HU" sz="18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Tudományos tehetséggondozás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(oktatók)</a:t>
                      </a:r>
                      <a:endParaRPr kumimoji="0" lang="hu-H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46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 </a:t>
                      </a:r>
                      <a:r>
                        <a:rPr lang="hu-HU" sz="18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Kíváncsiság, Érdeklődés</a:t>
                      </a:r>
                      <a:endParaRPr lang="hu-HU" sz="1800" b="1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hu-HU" sz="18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1. Összefüggések,</a:t>
                      </a:r>
                      <a:br>
                        <a:rPr lang="hu-HU" sz="18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hu-HU" sz="18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hu-HU" sz="18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ok-okozatok felismerése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4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b="1" kern="12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 Kitartás, elköteleződés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hu-HU" sz="18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 Lényeg  </a:t>
                      </a:r>
                      <a:r>
                        <a:rPr lang="hu-HU" sz="18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kiemelése, meglátása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4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b="1" kern="12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 Logikus </a:t>
                      </a:r>
                      <a:r>
                        <a:rPr lang="hu-HU" sz="1800" b="1" kern="12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gondolkodás</a:t>
                      </a:r>
                      <a:endParaRPr lang="hu-HU" sz="1800" b="1" kern="12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 Kíváncsiság,  </a:t>
                      </a:r>
                      <a:r>
                        <a:rPr lang="hu-HU" sz="18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Érdeklődés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5182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hu-HU" sz="1800" b="1" kern="12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 Lényeg kiemelése, meglátása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 Önállóság</a:t>
                      </a:r>
                      <a:endParaRPr lang="hu-HU" sz="18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54647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hu-HU" sz="1800" b="1" kern="12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 Folyamatos fejlődési igény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hu-HU" sz="18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 </a:t>
                      </a:r>
                      <a:r>
                        <a:rPr lang="hu-HU" sz="18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Kitartás</a:t>
                      </a:r>
                      <a:r>
                        <a:rPr lang="hu-HU" sz="18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 </a:t>
                      </a:r>
                      <a:r>
                        <a:rPr lang="hu-HU" sz="18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elköteleződés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54647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hu-HU" sz="1800" b="1" kern="12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6. Összefüggések, ok-okozatok felismerése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hu-HU" sz="18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6. Logikus  </a:t>
                      </a:r>
                      <a:r>
                        <a:rPr lang="hu-HU" sz="18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gondolkodás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54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7. Szorgalom, gyakorlás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7.</a:t>
                      </a:r>
                      <a:r>
                        <a:rPr lang="hu-HU" sz="1800" kern="12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hu-HU" sz="18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G-faktor  </a:t>
                      </a:r>
                      <a:r>
                        <a:rPr lang="hu-HU" sz="180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(általános intelligencia)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54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b="1" kern="12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8. Intinsic (belső) motivációk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hu-HU" sz="18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8. Folyamatos  </a:t>
                      </a:r>
                      <a:r>
                        <a:rPr lang="hu-HU" sz="18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fejlődési igény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54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9. Szakterületi kreativitás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hu-HU" sz="18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9. </a:t>
                      </a:r>
                      <a:r>
                        <a:rPr lang="hu-HU" sz="1800" b="1" kern="1200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Intinsic</a:t>
                      </a:r>
                      <a:r>
                        <a:rPr lang="hu-HU" sz="18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hu-HU" sz="18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(belső) motiváció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52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10. Originalitás (Eredetiség)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10.</a:t>
                      </a:r>
                      <a:r>
                        <a:rPr lang="hu-HU" sz="1800" kern="12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hu-HU" sz="18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Nyitottság</a:t>
                      </a:r>
                      <a:endParaRPr lang="hu-HU" sz="18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715436" cy="511156"/>
          </a:xfrm>
        </p:spPr>
        <p:txBody>
          <a:bodyPr>
            <a:noAutofit/>
          </a:bodyPr>
          <a:lstStyle/>
          <a:p>
            <a:r>
              <a:rPr lang="hu-HU" sz="3200" dirty="0" smtClean="0"/>
              <a:t>A tehetség definiálása: </a:t>
            </a:r>
            <a:r>
              <a:rPr lang="hu-HU" sz="3200" b="1" dirty="0" smtClean="0"/>
              <a:t>tudományos aspektus</a:t>
            </a:r>
            <a:endParaRPr lang="hu-HU" sz="32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158" y="928670"/>
            <a:ext cx="8229600" cy="5500726"/>
          </a:xfrm>
        </p:spPr>
        <p:txBody>
          <a:bodyPr>
            <a:normAutofit fontScale="85000" lnSpcReduction="20000"/>
          </a:bodyPr>
          <a:lstStyle/>
          <a:p>
            <a:r>
              <a:rPr lang="hu-HU" b="1" u="sng" dirty="0" smtClean="0"/>
              <a:t>Tehetséges hallgatók:</a:t>
            </a:r>
            <a:r>
              <a:rPr lang="hu-HU" dirty="0" smtClean="0"/>
              <a:t> Olyan hallgatók, akik részt vesznek a felsőoktatási tehetséggondozás valamely formájában (TDK, Szakkollégium, Tehetségprogram)</a:t>
            </a:r>
          </a:p>
          <a:p>
            <a:r>
              <a:rPr lang="hu-HU" b="1" u="sng" dirty="0" smtClean="0"/>
              <a:t>Tehetséggondozó program:</a:t>
            </a:r>
            <a:r>
              <a:rPr lang="hu-HU" i="1" dirty="0" smtClean="0"/>
              <a:t> </a:t>
            </a:r>
            <a:r>
              <a:rPr lang="hu-HU" dirty="0" smtClean="0"/>
              <a:t>A hallgatók tudományos tevékenységeinek menedzselésével foglalkozó koncepció</a:t>
            </a:r>
          </a:p>
          <a:p>
            <a:r>
              <a:rPr lang="hu-HU" b="1" u="sng" dirty="0" smtClean="0"/>
              <a:t>Tudományos aktivitások:</a:t>
            </a:r>
            <a:r>
              <a:rPr lang="hu-HU" dirty="0" smtClean="0"/>
              <a:t> kutatócsoportban dolgozni; önálló, saját kutatást vezetni; részt venni TDK-n/OTDK-n; konferencián előadni, szaklapba publikálni</a:t>
            </a:r>
          </a:p>
          <a:p>
            <a:r>
              <a:rPr lang="hu-HU" i="1" dirty="0" smtClean="0"/>
              <a:t>A </a:t>
            </a:r>
            <a:r>
              <a:rPr lang="hu-HU" b="1" dirty="0" smtClean="0">
                <a:solidFill>
                  <a:srgbClr val="FF0000"/>
                </a:solidFill>
              </a:rPr>
              <a:t>tudományos kreativitás</a:t>
            </a:r>
            <a:r>
              <a:rPr lang="hu-HU" i="1" dirty="0" smtClean="0"/>
              <a:t> azon gondolatok és viselkedések összességét jelenti, melyek </a:t>
            </a:r>
            <a:r>
              <a:rPr lang="hu-HU" b="1" i="1" dirty="0" smtClean="0">
                <a:solidFill>
                  <a:srgbClr val="0070C0"/>
                </a:solidFill>
              </a:rPr>
              <a:t>újak</a:t>
            </a:r>
            <a:r>
              <a:rPr lang="hu-HU" i="1" dirty="0" smtClean="0"/>
              <a:t> és </a:t>
            </a:r>
            <a:r>
              <a:rPr lang="hu-HU" b="1" i="1" dirty="0" smtClean="0">
                <a:solidFill>
                  <a:srgbClr val="0070C0"/>
                </a:solidFill>
              </a:rPr>
              <a:t>hasznosak</a:t>
            </a:r>
            <a:r>
              <a:rPr lang="hu-HU" i="1" dirty="0" smtClean="0"/>
              <a:t> a társadalom szempontjából, és amelyek átmentek az akadémiai kutatási folyamaton (elméleti megalapozás, hipotézis alkotás, kutatás publikáció, előadás).</a:t>
            </a:r>
            <a:r>
              <a:rPr lang="en-US" dirty="0" smtClean="0"/>
              <a:t> (Feist, 2011)</a:t>
            </a:r>
            <a:endParaRPr lang="hu-H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490066"/>
          </a:xfrm>
        </p:spPr>
        <p:txBody>
          <a:bodyPr>
            <a:noAutofit/>
          </a:bodyPr>
          <a:lstStyle/>
          <a:p>
            <a:r>
              <a:rPr lang="hu-HU" sz="2200" b="1" dirty="0" smtClean="0"/>
              <a:t>Tudományterületek közötti különbségek (Logisztikus </a:t>
            </a:r>
            <a:r>
              <a:rPr lang="hu-HU" sz="2200" b="1" dirty="0" err="1" smtClean="0"/>
              <a:t>regresszióanalízis</a:t>
            </a:r>
            <a:r>
              <a:rPr lang="hu-HU" sz="2200" b="1" dirty="0" smtClean="0"/>
              <a:t>) (H2)</a:t>
            </a:r>
            <a:endParaRPr lang="hu-HU" sz="2200" b="1" dirty="0"/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85190684"/>
              </p:ext>
            </p:extLst>
          </p:nvPr>
        </p:nvGraphicFramePr>
        <p:xfrm>
          <a:off x="457200" y="908720"/>
          <a:ext cx="8363272" cy="57606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107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89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572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598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548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5546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8928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Függő változó (tehetség-tulajdonság)</a:t>
                      </a:r>
                      <a:endParaRPr lang="hu-H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Választások száma a 273-fős mintából</a:t>
                      </a:r>
                      <a:endParaRPr lang="hu-H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Választások %-ban megadva</a:t>
                      </a:r>
                      <a:endParaRPr lang="hu-H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Khi-négyzet érték</a:t>
                      </a:r>
                      <a:endParaRPr lang="hu-H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Szabadsági fok (df)</a:t>
                      </a:r>
                      <a:endParaRPr lang="hu-H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200" dirty="0" err="1">
                          <a:effectLst/>
                        </a:rPr>
                        <a:t>Szignifikanciaérték</a:t>
                      </a:r>
                      <a:r>
                        <a:rPr lang="hu-HU" sz="1200" dirty="0">
                          <a:effectLst/>
                        </a:rPr>
                        <a:t> (</a:t>
                      </a:r>
                      <a:r>
                        <a:rPr lang="hu-HU" sz="1200" dirty="0" err="1">
                          <a:effectLst/>
                        </a:rPr>
                        <a:t>Sig</a:t>
                      </a:r>
                      <a:r>
                        <a:rPr lang="hu-HU" sz="1200" dirty="0">
                          <a:effectLst/>
                        </a:rPr>
                        <a:t>)</a:t>
                      </a:r>
                      <a:endParaRPr lang="hu-H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488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Összefüggések, ok-okozatok felismerése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173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72,4%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6,752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0,240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48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Lényeg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kiemelése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meglátása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165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69,0%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4,215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5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0,519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48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Kíváncsiság,  Érdeklődés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159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66,5%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1,705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5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0,888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48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Önállóság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151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63,2%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1,778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5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0,879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48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Kitartás,  elköteleződés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143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59,8%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4,228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5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0,517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48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Logikus  gondolkodás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134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56,1%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3,786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5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0,581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48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G-</a:t>
                      </a:r>
                      <a:r>
                        <a:rPr lang="en-US" sz="1600" dirty="0" err="1">
                          <a:effectLst/>
                        </a:rPr>
                        <a:t>faktor</a:t>
                      </a:r>
                      <a:r>
                        <a:rPr lang="en-US" sz="1600" dirty="0">
                          <a:effectLst/>
                        </a:rPr>
                        <a:t>  (</a:t>
                      </a:r>
                      <a:r>
                        <a:rPr lang="en-US" sz="1600" dirty="0" err="1">
                          <a:effectLst/>
                        </a:rPr>
                        <a:t>általános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intelligencia</a:t>
                      </a:r>
                      <a:r>
                        <a:rPr lang="en-US" sz="1600" dirty="0">
                          <a:effectLst/>
                        </a:rPr>
                        <a:t>)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101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42,3%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11,529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5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0,042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48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Folyamatos  fejlődési igény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96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40,2%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8,567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5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0,128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348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In</a:t>
                      </a:r>
                      <a:r>
                        <a:rPr lang="hu-HU" sz="1600" dirty="0" err="1" smtClean="0">
                          <a:effectLst/>
                        </a:rPr>
                        <a:t>tr</a:t>
                      </a:r>
                      <a:r>
                        <a:rPr lang="en-US" sz="1600" dirty="0" err="1" smtClean="0">
                          <a:effectLst/>
                        </a:rPr>
                        <a:t>insic</a:t>
                      </a:r>
                      <a:r>
                        <a:rPr lang="en-US" sz="1600" dirty="0" smtClean="0">
                          <a:effectLst/>
                        </a:rPr>
                        <a:t>  </a:t>
                      </a:r>
                      <a:r>
                        <a:rPr lang="en-US" sz="1600" dirty="0">
                          <a:effectLst/>
                        </a:rPr>
                        <a:t>(</a:t>
                      </a:r>
                      <a:r>
                        <a:rPr lang="en-US" sz="1600" dirty="0" err="1">
                          <a:effectLst/>
                        </a:rPr>
                        <a:t>belső</a:t>
                      </a:r>
                      <a:r>
                        <a:rPr lang="en-US" sz="1600" dirty="0">
                          <a:effectLst/>
                        </a:rPr>
                        <a:t>) </a:t>
                      </a:r>
                      <a:r>
                        <a:rPr lang="en-US" sz="1600" dirty="0" err="1">
                          <a:effectLst/>
                        </a:rPr>
                        <a:t>motiváció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96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40,2%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10,102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5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0,072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348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Nyitottság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93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38,9%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4,384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5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0,496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348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Ötletek  összekapcsolása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91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38,1%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5,158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5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0,397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348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Szorgalom,  gyakorlás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83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34,7%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10,037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5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0,074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348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Szakterületi  kreativitás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75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31,4%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5,583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5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0,349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348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Ambiciózusság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74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31,0%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5,593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5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0,348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714348" y="2214554"/>
            <a:ext cx="7715304" cy="185738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u-HU" b="1" dirty="0" smtClean="0"/>
              <a:t>3. lépés: A hallgatók vizsgálata </a:t>
            </a:r>
            <a:r>
              <a:rPr lang="hu-HU" b="1" dirty="0" err="1" smtClean="0"/>
              <a:t>validált</a:t>
            </a:r>
            <a:r>
              <a:rPr lang="hu-HU" b="1" dirty="0" smtClean="0"/>
              <a:t> pszichológiai becslőskálák segítségével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xmlns="" val="34347241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600" dirty="0" smtClean="0"/>
              <a:t>A tudományos tehetség hat legfontosabb összetevőjének további vizsgálata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fontScale="92500" lnSpcReduction="10000"/>
          </a:bodyPr>
          <a:lstStyle/>
          <a:p>
            <a:r>
              <a:rPr lang="hu-HU" b="1" u="sng" dirty="0" smtClean="0"/>
              <a:t>Logikus gondolkodás; Lényeg kiemelése; Összefüggések és ok-okozatok megértése:</a:t>
            </a:r>
            <a:r>
              <a:rPr lang="hu-HU" dirty="0" smtClean="0"/>
              <a:t> APM II (nehezített </a:t>
            </a:r>
            <a:r>
              <a:rPr lang="hu-HU" dirty="0" err="1" smtClean="0"/>
              <a:t>Raven</a:t>
            </a:r>
            <a:r>
              <a:rPr lang="hu-HU" dirty="0" smtClean="0"/>
              <a:t> teszt)</a:t>
            </a:r>
          </a:p>
          <a:p>
            <a:r>
              <a:rPr lang="hu-HU" b="1" u="sng" dirty="0" smtClean="0"/>
              <a:t>Kitartás:</a:t>
            </a:r>
            <a:r>
              <a:rPr lang="hu-HU" dirty="0" smtClean="0"/>
              <a:t> PIK (Pszichológiai Immunkompetencia Kérdőív) </a:t>
            </a:r>
            <a:r>
              <a:rPr lang="hu-HU" dirty="0" err="1" smtClean="0"/>
              <a:t>kérdőív</a:t>
            </a:r>
            <a:r>
              <a:rPr lang="hu-HU" dirty="0" smtClean="0"/>
              <a:t> kitartás </a:t>
            </a:r>
            <a:r>
              <a:rPr lang="hu-HU" dirty="0" err="1" smtClean="0"/>
              <a:t>alskála</a:t>
            </a:r>
            <a:endParaRPr lang="hu-HU" dirty="0" smtClean="0"/>
          </a:p>
          <a:p>
            <a:r>
              <a:rPr lang="hu-HU" b="1" u="sng" dirty="0" smtClean="0"/>
              <a:t>Kíváncsiság:</a:t>
            </a:r>
            <a:r>
              <a:rPr lang="hu-HU" dirty="0" smtClean="0"/>
              <a:t> EC kérdőív adaptálása</a:t>
            </a:r>
          </a:p>
          <a:p>
            <a:r>
              <a:rPr lang="hu-HU" b="1" u="sng" dirty="0" smtClean="0"/>
              <a:t>Önállóság:</a:t>
            </a:r>
            <a:r>
              <a:rPr lang="hu-HU" dirty="0" smtClean="0"/>
              <a:t> CPI Teljesítményelérés önállóság útján (</a:t>
            </a:r>
            <a:r>
              <a:rPr lang="hu-HU" dirty="0" err="1" smtClean="0"/>
              <a:t>Ai</a:t>
            </a:r>
            <a:r>
              <a:rPr lang="hu-HU" dirty="0" smtClean="0"/>
              <a:t>) </a:t>
            </a:r>
            <a:r>
              <a:rPr lang="hu-HU" dirty="0" err="1" smtClean="0"/>
              <a:t>alskála</a:t>
            </a:r>
            <a:endParaRPr lang="hu-HU" dirty="0" smtClean="0"/>
          </a:p>
          <a:p>
            <a:r>
              <a:rPr lang="hu-HU" dirty="0" smtClean="0"/>
              <a:t>Etikai engedély: Egyesített Pszichológiai Kutatásetikai Bizottság (EPKEB) (2018-049)</a:t>
            </a:r>
            <a:endParaRPr lang="hu-H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8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10444" y="404664"/>
            <a:ext cx="6851104" cy="34605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Leíró statisztikai elemzés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43042" y="1000108"/>
            <a:ext cx="6819100" cy="1732181"/>
          </a:xfrm>
        </p:spPr>
        <p:txBody>
          <a:bodyPr>
            <a:normAutofit fontScale="85000" lnSpcReduction="20000"/>
          </a:bodyPr>
          <a:lstStyle/>
          <a:p>
            <a:r>
              <a:rPr lang="hu-HU" dirty="0" smtClean="0"/>
              <a:t>N=144 (TDK-</a:t>
            </a:r>
            <a:r>
              <a:rPr lang="hu-HU" dirty="0" err="1" smtClean="0"/>
              <a:t>zó</a:t>
            </a:r>
            <a:r>
              <a:rPr lang="hu-HU" dirty="0" smtClean="0"/>
              <a:t> vagy DETEP-es)</a:t>
            </a:r>
          </a:p>
          <a:p>
            <a:r>
              <a:rPr lang="hu-HU" dirty="0" smtClean="0"/>
              <a:t>EKE; PTE; ME; DE</a:t>
            </a:r>
          </a:p>
          <a:p>
            <a:r>
              <a:rPr lang="hu-HU" dirty="0" smtClean="0"/>
              <a:t>Átlagéletkor: </a:t>
            </a:r>
            <a:r>
              <a:rPr lang="hu-HU" dirty="0"/>
              <a:t>22,84 </a:t>
            </a:r>
            <a:r>
              <a:rPr lang="hu-HU" dirty="0" smtClean="0"/>
              <a:t>év</a:t>
            </a:r>
          </a:p>
          <a:p>
            <a:r>
              <a:rPr lang="hu-HU" dirty="0"/>
              <a:t>79 nő (54,9%) és </a:t>
            </a:r>
            <a:r>
              <a:rPr lang="hu-HU" dirty="0" smtClean="0"/>
              <a:t>65 férfi </a:t>
            </a:r>
            <a:r>
              <a:rPr lang="hu-HU" dirty="0"/>
              <a:t>(45,1</a:t>
            </a:r>
            <a:r>
              <a:rPr lang="hu-HU" dirty="0" smtClean="0"/>
              <a:t>%)</a:t>
            </a:r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52713496"/>
              </p:ext>
            </p:extLst>
          </p:nvPr>
        </p:nvGraphicFramePr>
        <p:xfrm>
          <a:off x="571472" y="3000372"/>
          <a:ext cx="6448800" cy="3380956"/>
        </p:xfrm>
        <a:graphic>
          <a:graphicData uri="http://schemas.openxmlformats.org/drawingml/2006/table">
            <a:tbl>
              <a:tblPr firstRow="1" firstCol="1" bandRow="1"/>
              <a:tblGrid>
                <a:gridCol w="5042935">
                  <a:extLst>
                    <a:ext uri="{9D8B030D-6E8A-4147-A177-3AD203B41FA5}">
                      <a16:colId xmlns:a16="http://schemas.microsoft.com/office/drawing/2014/main" xmlns="" val="235155554"/>
                    </a:ext>
                  </a:extLst>
                </a:gridCol>
                <a:gridCol w="1405865">
                  <a:extLst>
                    <a:ext uri="{9D8B030D-6E8A-4147-A177-3AD203B41FA5}">
                      <a16:colId xmlns:a16="http://schemas.microsoft.com/office/drawing/2014/main" xmlns="" val="3377979835"/>
                    </a:ext>
                  </a:extLst>
                </a:gridCol>
              </a:tblGrid>
              <a:tr h="6455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Érettségi eredmények átlaga magyar nyelv és irodalomból</a:t>
                      </a:r>
                      <a:r>
                        <a:rPr lang="hu-H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                                    </a:t>
                      </a:r>
                      <a:endParaRPr lang="hu-HU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4,537</a:t>
                      </a:r>
                      <a:endParaRPr lang="hu-HU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3773646"/>
                  </a:ext>
                </a:extLst>
              </a:tr>
              <a:tr h="5224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Érettségi eredmények átlaga matematikából:</a:t>
                      </a:r>
                      <a:endParaRPr lang="hu-HU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4,02</a:t>
                      </a:r>
                      <a:endParaRPr lang="hu-HU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63607723"/>
                  </a:ext>
                </a:extLst>
              </a:tr>
              <a:tr h="5224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Érettségi eredmények átlaga történelemből:</a:t>
                      </a:r>
                      <a:endParaRPr lang="hu-HU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4,62</a:t>
                      </a:r>
                      <a:endParaRPr lang="hu-HU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47588381"/>
                  </a:ext>
                </a:extLst>
              </a:tr>
              <a:tr h="5224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Érettségi eredmények átlaga idegen nyelvből:</a:t>
                      </a:r>
                      <a:endParaRPr lang="hu-HU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4,6</a:t>
                      </a:r>
                      <a:endParaRPr lang="hu-HU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46706872"/>
                  </a:ext>
                </a:extLst>
              </a:tr>
              <a:tr h="6455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Érettségi eredmények átlaga a választható tantárgyból:</a:t>
                      </a:r>
                      <a:endParaRPr lang="hu-HU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4,8</a:t>
                      </a:r>
                      <a:endParaRPr lang="hu-HU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83107893"/>
                  </a:ext>
                </a:extLst>
              </a:tr>
              <a:tr h="5224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Összesített érettségi eredmények átlaga:</a:t>
                      </a:r>
                      <a:endParaRPr lang="hu-HU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4,537</a:t>
                      </a:r>
                      <a:endParaRPr lang="hu-HU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325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215443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16176" y="178526"/>
            <a:ext cx="6999680" cy="868346"/>
          </a:xfrm>
        </p:spPr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Normalitás és </a:t>
            </a:r>
            <a:r>
              <a:rPr lang="hu-HU" dirty="0" err="1" smtClean="0">
                <a:solidFill>
                  <a:schemeClr val="bg1"/>
                </a:solidFill>
              </a:rPr>
              <a:t>reliabilitás</a:t>
            </a:r>
            <a:endParaRPr lang="hu-HU" dirty="0">
              <a:solidFill>
                <a:schemeClr val="bg1"/>
              </a:solidFill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47130003"/>
              </p:ext>
            </p:extLst>
          </p:nvPr>
        </p:nvGraphicFramePr>
        <p:xfrm>
          <a:off x="179512" y="1082640"/>
          <a:ext cx="8712969" cy="54427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96344">
                  <a:extLst>
                    <a:ext uri="{9D8B030D-6E8A-4147-A177-3AD203B41FA5}">
                      <a16:colId xmlns:a16="http://schemas.microsoft.com/office/drawing/2014/main" xmlns="" val="24249502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278739975"/>
                    </a:ext>
                  </a:extLst>
                </a:gridCol>
                <a:gridCol w="1351749">
                  <a:extLst>
                    <a:ext uri="{9D8B030D-6E8A-4147-A177-3AD203B41FA5}">
                      <a16:colId xmlns:a16="http://schemas.microsoft.com/office/drawing/2014/main" xmlns="" val="2060768449"/>
                    </a:ext>
                  </a:extLst>
                </a:gridCol>
                <a:gridCol w="1074231">
                  <a:extLst>
                    <a:ext uri="{9D8B030D-6E8A-4147-A177-3AD203B41FA5}">
                      <a16:colId xmlns:a16="http://schemas.microsoft.com/office/drawing/2014/main" xmlns="" val="1204429740"/>
                    </a:ext>
                  </a:extLst>
                </a:gridCol>
                <a:gridCol w="1534461">
                  <a:extLst>
                    <a:ext uri="{9D8B030D-6E8A-4147-A177-3AD203B41FA5}">
                      <a16:colId xmlns:a16="http://schemas.microsoft.com/office/drawing/2014/main" xmlns="" val="1314542025"/>
                    </a:ext>
                  </a:extLst>
                </a:gridCol>
              </a:tblGrid>
              <a:tr h="9071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Mérőeszköz (mért változó)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Kolmogorov-Smirnov teszt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 err="1">
                          <a:effectLst/>
                        </a:rPr>
                        <a:t>Szignifikancia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Cronbach alfa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Cronbach alfa értékelése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927237761"/>
                  </a:ext>
                </a:extLst>
              </a:tr>
              <a:tr h="6047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Érettségi átlaga (középiskolai múlt)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Z=2,21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0,000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239204627"/>
                  </a:ext>
                </a:extLst>
              </a:tr>
              <a:tr h="3023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Tudományos igény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Z=1,609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0,011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0,831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Kiváló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97982468"/>
                  </a:ext>
                </a:extLst>
              </a:tr>
              <a:tr h="3023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Tudományos eredmények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Z=2,883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0,000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09266963"/>
                  </a:ext>
                </a:extLst>
              </a:tr>
              <a:tr h="3023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EC kérdőív (kíváncsiság)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Z=1,225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0,099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0,687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Elfogadható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806565629"/>
                  </a:ext>
                </a:extLst>
              </a:tr>
              <a:tr h="3023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TKBS (kíváncsiság)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Z=1,935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0,001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0,721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Jó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098900307"/>
                  </a:ext>
                </a:extLst>
              </a:tr>
              <a:tr h="3023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TKBS (önállóság)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Z=1,341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0,055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0,617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Elfogadható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739565914"/>
                  </a:ext>
                </a:extLst>
              </a:tr>
              <a:tr h="3023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TKBS (kitartás)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Z=1,282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0,075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0,644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Elfogadható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215865984"/>
                  </a:ext>
                </a:extLst>
              </a:tr>
              <a:tr h="6047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RAVEN teszt (logikus gondolkodás)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Z=1,42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0,035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813566565"/>
                  </a:ext>
                </a:extLst>
              </a:tr>
              <a:tr h="6047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PIK (kitartás)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Z=2,697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0,000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0,517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Gyenge, de elfogadható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510410102"/>
                  </a:ext>
                </a:extLst>
              </a:tr>
              <a:tr h="3023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PIK (énhatékonyság)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Z=2,93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0,000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0,627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Elfogadható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207821823"/>
                  </a:ext>
                </a:extLst>
              </a:tr>
              <a:tr h="3023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PIK (öntisztelet)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Z=4,318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0,000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0,936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Kiváló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99956082"/>
                  </a:ext>
                </a:extLst>
              </a:tr>
              <a:tr h="3023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CPI (önállóság)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Z=1,315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0,063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 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 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238313811"/>
                  </a:ext>
                </a:extLst>
              </a:tr>
            </a:tbl>
          </a:graphicData>
        </a:graphic>
      </p:graphicFrame>
      <p:pic>
        <p:nvPicPr>
          <p:cNvPr id="5" name="Kép 4" descr="pip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9322" y="3214686"/>
            <a:ext cx="214314" cy="214314"/>
          </a:xfrm>
          <a:prstGeom prst="rect">
            <a:avLst/>
          </a:prstGeom>
        </p:spPr>
      </p:pic>
      <p:pic>
        <p:nvPicPr>
          <p:cNvPr id="6" name="Kép 5" descr="pip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9322" y="3786190"/>
            <a:ext cx="214314" cy="214314"/>
          </a:xfrm>
          <a:prstGeom prst="rect">
            <a:avLst/>
          </a:prstGeom>
        </p:spPr>
      </p:pic>
      <p:pic>
        <p:nvPicPr>
          <p:cNvPr id="7" name="Kép 6" descr="pip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9322" y="4071942"/>
            <a:ext cx="214314" cy="214314"/>
          </a:xfrm>
          <a:prstGeom prst="rect">
            <a:avLst/>
          </a:prstGeom>
        </p:spPr>
      </p:pic>
      <p:pic>
        <p:nvPicPr>
          <p:cNvPr id="8" name="Kép 7" descr="pip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9322" y="6072206"/>
            <a:ext cx="214314" cy="21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02739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286380" y="2000240"/>
            <a:ext cx="3389000" cy="1071570"/>
          </a:xfrm>
        </p:spPr>
        <p:txBody>
          <a:bodyPr>
            <a:normAutofit/>
          </a:bodyPr>
          <a:lstStyle/>
          <a:p>
            <a:r>
              <a:rPr lang="hu-HU" dirty="0" err="1" smtClean="0"/>
              <a:t>Validitás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71070545"/>
              </p:ext>
            </p:extLst>
          </p:nvPr>
        </p:nvGraphicFramePr>
        <p:xfrm>
          <a:off x="500034" y="4143380"/>
          <a:ext cx="8229600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xmlns="" val="100920482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777303653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12453788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 smtClean="0">
                          <a:solidFill>
                            <a:schemeClr val="tx1"/>
                          </a:solidFill>
                        </a:rPr>
                        <a:t>1. teszt</a:t>
                      </a:r>
                      <a:endParaRPr lang="hu-HU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4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 smtClean="0">
                          <a:solidFill>
                            <a:schemeClr val="tx1"/>
                          </a:solidFill>
                        </a:rPr>
                        <a:t>2. teszt</a:t>
                      </a:r>
                      <a:endParaRPr lang="hu-HU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4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 smtClean="0">
                          <a:solidFill>
                            <a:schemeClr val="tx1"/>
                          </a:solidFill>
                        </a:rPr>
                        <a:t>korreláció</a:t>
                      </a:r>
                      <a:endParaRPr lang="hu-HU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4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 smtClean="0">
                          <a:solidFill>
                            <a:schemeClr val="bg1"/>
                          </a:solidFill>
                        </a:rPr>
                        <a:t>TKBS kíváncsiság</a:t>
                      </a:r>
                      <a:endParaRPr lang="hu-HU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 smtClean="0">
                          <a:solidFill>
                            <a:schemeClr val="bg1"/>
                          </a:solidFill>
                        </a:rPr>
                        <a:t>EC (</a:t>
                      </a:r>
                      <a:r>
                        <a:rPr lang="hu-HU" sz="2000" b="1" dirty="0" err="1" smtClean="0">
                          <a:solidFill>
                            <a:schemeClr val="bg1"/>
                          </a:solidFill>
                        </a:rPr>
                        <a:t>Episztemikus</a:t>
                      </a:r>
                      <a:r>
                        <a:rPr lang="hu-HU" sz="2000" b="1" dirty="0" smtClean="0">
                          <a:solidFill>
                            <a:schemeClr val="bg1"/>
                          </a:solidFill>
                        </a:rPr>
                        <a:t> kíváncsiság)</a:t>
                      </a:r>
                      <a:endParaRPr lang="hu-HU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 smtClean="0">
                          <a:solidFill>
                            <a:schemeClr val="bg1"/>
                          </a:solidFill>
                        </a:rPr>
                        <a:t>Korreláció: 0,26</a:t>
                      </a:r>
                      <a:endParaRPr lang="hu-HU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6474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dirty="0" smtClean="0">
                          <a:solidFill>
                            <a:schemeClr val="bg1"/>
                          </a:solidFill>
                        </a:rPr>
                        <a:t>TKBS kitartás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 smtClean="0">
                          <a:solidFill>
                            <a:schemeClr val="bg1"/>
                          </a:solidFill>
                        </a:rPr>
                        <a:t>PIK kitartás</a:t>
                      </a:r>
                      <a:endParaRPr lang="hu-HU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 smtClean="0">
                          <a:solidFill>
                            <a:schemeClr val="bg1"/>
                          </a:solidFill>
                        </a:rPr>
                        <a:t>Nincs</a:t>
                      </a:r>
                      <a:r>
                        <a:rPr lang="hu-HU" sz="2000" b="1" baseline="0" dirty="0" smtClean="0">
                          <a:solidFill>
                            <a:schemeClr val="bg1"/>
                          </a:solidFill>
                        </a:rPr>
                        <a:t> korreláció</a:t>
                      </a:r>
                      <a:endParaRPr lang="hu-HU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485606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 smtClean="0">
                          <a:solidFill>
                            <a:schemeClr val="bg1"/>
                          </a:solidFill>
                        </a:rPr>
                        <a:t>TKBS önállóság</a:t>
                      </a:r>
                      <a:endParaRPr lang="hu-HU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 smtClean="0">
                          <a:solidFill>
                            <a:schemeClr val="bg1"/>
                          </a:solidFill>
                        </a:rPr>
                        <a:t>CPI önállóság</a:t>
                      </a:r>
                      <a:endParaRPr lang="hu-HU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dirty="0" smtClean="0">
                          <a:solidFill>
                            <a:schemeClr val="bg1"/>
                          </a:solidFill>
                        </a:rPr>
                        <a:t>Nincs</a:t>
                      </a:r>
                      <a:r>
                        <a:rPr lang="hu-HU" sz="2000" b="1" baseline="0" dirty="0" smtClean="0">
                          <a:solidFill>
                            <a:schemeClr val="bg1"/>
                          </a:solidFill>
                        </a:rPr>
                        <a:t> korreláció</a:t>
                      </a:r>
                      <a:endParaRPr lang="hu-HU" sz="20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15606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 smtClean="0">
                          <a:solidFill>
                            <a:schemeClr val="bg1"/>
                          </a:solidFill>
                        </a:rPr>
                        <a:t>Érettségi átlag</a:t>
                      </a:r>
                      <a:endParaRPr lang="hu-HU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 smtClean="0">
                          <a:solidFill>
                            <a:schemeClr val="bg1"/>
                          </a:solidFill>
                        </a:rPr>
                        <a:t>APM II eredmények</a:t>
                      </a:r>
                      <a:endParaRPr lang="hu-HU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dirty="0" smtClean="0">
                          <a:solidFill>
                            <a:schemeClr val="bg1"/>
                          </a:solidFill>
                        </a:rPr>
                        <a:t>Korreláció: 0,355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774457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754383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80921" cy="490066"/>
          </a:xfrm>
        </p:spPr>
        <p:txBody>
          <a:bodyPr>
            <a:normAutofit fontScale="90000"/>
          </a:bodyPr>
          <a:lstStyle/>
          <a:p>
            <a:r>
              <a:rPr lang="hu-HU" b="1" dirty="0" smtClean="0">
                <a:solidFill>
                  <a:schemeClr val="bg1"/>
                </a:solidFill>
              </a:rPr>
              <a:t>Sztenderdekhez való viszonyítás (H3)</a:t>
            </a:r>
            <a:endParaRPr lang="hu-HU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27326059"/>
              </p:ext>
            </p:extLst>
          </p:nvPr>
        </p:nvGraphicFramePr>
        <p:xfrm>
          <a:off x="179512" y="1268760"/>
          <a:ext cx="8856984" cy="49685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6267">
                  <a:extLst>
                    <a:ext uri="{9D8B030D-6E8A-4147-A177-3AD203B41FA5}">
                      <a16:colId xmlns:a16="http://schemas.microsoft.com/office/drawing/2014/main" xmlns="" val="4047732205"/>
                    </a:ext>
                  </a:extLst>
                </a:gridCol>
                <a:gridCol w="1056428">
                  <a:extLst>
                    <a:ext uri="{9D8B030D-6E8A-4147-A177-3AD203B41FA5}">
                      <a16:colId xmlns:a16="http://schemas.microsoft.com/office/drawing/2014/main" xmlns="" val="1022093771"/>
                    </a:ext>
                  </a:extLst>
                </a:gridCol>
                <a:gridCol w="1257785">
                  <a:extLst>
                    <a:ext uri="{9D8B030D-6E8A-4147-A177-3AD203B41FA5}">
                      <a16:colId xmlns:a16="http://schemas.microsoft.com/office/drawing/2014/main" xmlns="" val="1375550827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19049162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182930718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114711881"/>
                    </a:ext>
                  </a:extLst>
                </a:gridCol>
              </a:tblGrid>
              <a:tr h="7643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Mérőeszköz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Populációátlag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Minta átlaga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Próbastatisztika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Szabadsági fok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Szignifikancia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649247713"/>
                  </a:ext>
                </a:extLst>
              </a:tr>
              <a:tr h="3821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PIK Kitartás 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14,48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14,04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T=-1767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df=49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0,08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182736466"/>
                  </a:ext>
                </a:extLst>
              </a:tr>
              <a:tr h="7643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PIK Énhatékonyság 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14,31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16,34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T=5,696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df=49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0,00*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93787679"/>
                  </a:ext>
                </a:extLst>
              </a:tr>
              <a:tr h="3821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PIK Öntisztelet 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14,34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15,82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T=2,68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df=49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0,01*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315776257"/>
                  </a:ext>
                </a:extLst>
              </a:tr>
              <a:tr h="7643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600" dirty="0" err="1">
                          <a:effectLst/>
                        </a:rPr>
                        <a:t>Episztemikus</a:t>
                      </a:r>
                      <a:r>
                        <a:rPr lang="hu-HU" sz="1600" dirty="0">
                          <a:effectLst/>
                        </a:rPr>
                        <a:t> </a:t>
                      </a:r>
                      <a:r>
                        <a:rPr lang="hu-HU" sz="1600" dirty="0" smtClean="0">
                          <a:effectLst/>
                        </a:rPr>
                        <a:t>kíváncsiság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30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32,55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T=7,766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 err="1">
                          <a:effectLst/>
                        </a:rPr>
                        <a:t>df</a:t>
                      </a:r>
                      <a:r>
                        <a:rPr lang="hu-HU" sz="1600" dirty="0">
                          <a:effectLst/>
                        </a:rPr>
                        <a:t>=143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0,00*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36295683"/>
                  </a:ext>
                </a:extLst>
              </a:tr>
              <a:tr h="3821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TKBS Kíváncsiság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11,02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11,31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T=1,722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df=143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0,08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822825038"/>
                  </a:ext>
                </a:extLst>
              </a:tr>
              <a:tr h="3821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TKBS Kitartás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12,84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12,61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T=-0,976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df=143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0,33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964678343"/>
                  </a:ext>
                </a:extLst>
              </a:tr>
              <a:tr h="3821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TKBS Önállóság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14,67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15,11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T=2,107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df=143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0,03*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48792593"/>
                  </a:ext>
                </a:extLst>
              </a:tr>
              <a:tr h="3821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CPI Önállóság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11,01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8,03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T=-19,245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 err="1">
                          <a:effectLst/>
                        </a:rPr>
                        <a:t>df</a:t>
                      </a:r>
                      <a:r>
                        <a:rPr lang="hu-HU" sz="1600" dirty="0">
                          <a:effectLst/>
                        </a:rPr>
                        <a:t>=136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0,00*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189181804"/>
                  </a:ext>
                </a:extLst>
              </a:tr>
              <a:tr h="3821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APM II.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23,05</a:t>
                      </a: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25,81</a:t>
                      </a: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T=4,905</a:t>
                      </a: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df</a:t>
                      </a:r>
                      <a:r>
                        <a:rPr lang="hu-H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=143</a:t>
                      </a: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0,00*</a:t>
                      </a: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719552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396070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Becslőskálák  </a:t>
            </a:r>
            <a:r>
              <a:rPr lang="hu-HU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bejóslóereje</a:t>
            </a:r>
            <a:r>
              <a:rPr lang="hu-H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hu-H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hu-H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udományos tevékenységekre nézve (H4)</a:t>
            </a:r>
            <a:endParaRPr lang="hu-H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Autofit/>
          </a:bodyPr>
          <a:lstStyle/>
          <a:p>
            <a:r>
              <a:rPr lang="hu-HU" sz="2400" dirty="0" smtClean="0"/>
              <a:t>Lineáris regresszióelemzés</a:t>
            </a:r>
          </a:p>
          <a:p>
            <a:r>
              <a:rPr lang="hu-HU" sz="2400" b="1" u="sng" dirty="0" smtClean="0"/>
              <a:t>Függő változó:</a:t>
            </a:r>
            <a:r>
              <a:rPr lang="hu-HU" sz="2400" dirty="0" smtClean="0"/>
              <a:t> tudományos eredmények súlyozott pontszáma</a:t>
            </a:r>
          </a:p>
          <a:p>
            <a:r>
              <a:rPr lang="hu-HU" sz="2400" b="1" u="sng" dirty="0" smtClean="0"/>
              <a:t>Független változók:</a:t>
            </a:r>
            <a:r>
              <a:rPr lang="hu-HU" sz="2400" dirty="0" smtClean="0"/>
              <a:t> </a:t>
            </a:r>
            <a:r>
              <a:rPr lang="hu-HU" sz="2400" dirty="0" err="1" smtClean="0"/>
              <a:t>Episztemikus</a:t>
            </a:r>
            <a:r>
              <a:rPr lang="hu-HU" sz="2400" dirty="0" smtClean="0"/>
              <a:t> </a:t>
            </a:r>
            <a:r>
              <a:rPr lang="hu-HU" sz="2400" dirty="0"/>
              <a:t>Kíváncsiság Kérdőív (EC); a TKBS három </a:t>
            </a:r>
            <a:r>
              <a:rPr lang="hu-HU" sz="2400" dirty="0" err="1"/>
              <a:t>alskálája</a:t>
            </a:r>
            <a:r>
              <a:rPr lang="hu-HU" sz="2400" dirty="0"/>
              <a:t> (kíváncsiság, kitartás, önállóság); a </a:t>
            </a:r>
            <a:r>
              <a:rPr lang="hu-HU" sz="2400" dirty="0" err="1"/>
              <a:t>Raven</a:t>
            </a:r>
            <a:r>
              <a:rPr lang="hu-HU" sz="2400" dirty="0"/>
              <a:t> teszt pontszáma; a PIK kitartás </a:t>
            </a:r>
            <a:r>
              <a:rPr lang="hu-HU" sz="2400" dirty="0" err="1"/>
              <a:t>alksálája</a:t>
            </a:r>
            <a:r>
              <a:rPr lang="hu-HU" sz="2400" dirty="0"/>
              <a:t>; a CPI önállóság </a:t>
            </a:r>
            <a:r>
              <a:rPr lang="hu-HU" sz="2400" dirty="0" err="1"/>
              <a:t>alskálája</a:t>
            </a:r>
            <a:r>
              <a:rPr lang="hu-HU" sz="2400" dirty="0"/>
              <a:t>; </a:t>
            </a:r>
            <a:r>
              <a:rPr lang="hu-HU" sz="2400" dirty="0" smtClean="0"/>
              <a:t>érettségi átlaga; </a:t>
            </a:r>
            <a:r>
              <a:rPr lang="hu-HU" sz="2400" dirty="0"/>
              <a:t>a </a:t>
            </a:r>
            <a:r>
              <a:rPr lang="hu-HU" sz="2400" dirty="0" smtClean="0"/>
              <a:t>tudományos pálya iránti igény; életkor</a:t>
            </a:r>
          </a:p>
          <a:p>
            <a:r>
              <a:rPr lang="hu-HU" sz="2400" dirty="0" smtClean="0"/>
              <a:t>Modell: F=3,453</a:t>
            </a:r>
            <a:r>
              <a:rPr lang="hu-HU" sz="2400" dirty="0"/>
              <a:t>; </a:t>
            </a:r>
            <a:r>
              <a:rPr lang="hu-HU" sz="2400" dirty="0" err="1"/>
              <a:t>df</a:t>
            </a:r>
            <a:r>
              <a:rPr lang="hu-HU" sz="2400" dirty="0"/>
              <a:t>=128; </a:t>
            </a:r>
            <a:r>
              <a:rPr lang="hu-HU" sz="2400" dirty="0" smtClean="0"/>
              <a:t>p&lt;0,05; </a:t>
            </a:r>
            <a:r>
              <a:rPr lang="hu-HU" sz="2400" dirty="0"/>
              <a:t>az R négyzet értéke: </a:t>
            </a:r>
            <a:r>
              <a:rPr lang="hu-HU" sz="2400" dirty="0" smtClean="0"/>
              <a:t>0,226</a:t>
            </a:r>
          </a:p>
          <a:p>
            <a:r>
              <a:rPr lang="hu-HU" sz="2400" dirty="0" smtClean="0"/>
              <a:t>Szignifikáns elemek (ß súlyok zárójelben): Az </a:t>
            </a:r>
            <a:r>
              <a:rPr lang="hu-HU" sz="2400" dirty="0"/>
              <a:t>életkor (0,313), a tudományos igény (0,211), az EC (-0,198), és a CPI önállóság (-0,238</a:t>
            </a:r>
            <a:r>
              <a:rPr lang="hu-HU" sz="2400" dirty="0" smtClean="0"/>
              <a:t>).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xmlns="" val="31155509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Becslőskálák  </a:t>
            </a:r>
            <a:r>
              <a:rPr lang="hu-HU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bejóslóereje</a:t>
            </a:r>
            <a:r>
              <a:rPr lang="hu-H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hu-H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hu-H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udományos pálya iránti érdeklődésre nézve (H5)</a:t>
            </a:r>
            <a:endParaRPr lang="hu-H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dirty="0" smtClean="0"/>
              <a:t>Lineáris regresszióelemzés</a:t>
            </a:r>
          </a:p>
          <a:p>
            <a:r>
              <a:rPr lang="hu-HU" dirty="0" smtClean="0"/>
              <a:t>Függő változó: tudományos eredményekre kapott pontszám</a:t>
            </a:r>
          </a:p>
          <a:p>
            <a:r>
              <a:rPr lang="hu-HU" dirty="0" smtClean="0"/>
              <a:t>Független változók: Episztemikus </a:t>
            </a:r>
            <a:r>
              <a:rPr lang="hu-HU" dirty="0"/>
              <a:t>Kíváncsiság Kérdőív (EC); a TKBS három </a:t>
            </a:r>
            <a:r>
              <a:rPr lang="hu-HU" dirty="0" err="1"/>
              <a:t>alskálája</a:t>
            </a:r>
            <a:r>
              <a:rPr lang="hu-HU" dirty="0"/>
              <a:t> (kíváncsiság, kitartás, önállóság); a </a:t>
            </a:r>
            <a:r>
              <a:rPr lang="hu-HU" dirty="0" err="1"/>
              <a:t>Raven</a:t>
            </a:r>
            <a:r>
              <a:rPr lang="hu-HU" dirty="0"/>
              <a:t> teszt pontszáma; a PIK kitartás </a:t>
            </a:r>
            <a:r>
              <a:rPr lang="hu-HU" dirty="0" err="1" smtClean="0"/>
              <a:t>alskálája</a:t>
            </a:r>
            <a:r>
              <a:rPr lang="hu-HU" dirty="0"/>
              <a:t>; a CPI önállóság </a:t>
            </a:r>
            <a:r>
              <a:rPr lang="hu-HU" dirty="0" err="1"/>
              <a:t>alskálája</a:t>
            </a:r>
            <a:r>
              <a:rPr lang="hu-HU" dirty="0"/>
              <a:t>; </a:t>
            </a:r>
            <a:r>
              <a:rPr lang="hu-HU" dirty="0" smtClean="0"/>
              <a:t>érettségi átlaga; </a:t>
            </a:r>
            <a:r>
              <a:rPr lang="hu-HU" dirty="0"/>
              <a:t>a </a:t>
            </a:r>
            <a:r>
              <a:rPr lang="hu-HU" dirty="0" smtClean="0"/>
              <a:t>tudományos eredmények súlyozott pontszáma; életkor</a:t>
            </a:r>
          </a:p>
          <a:p>
            <a:r>
              <a:rPr lang="hu-HU" dirty="0"/>
              <a:t>Szignifikáns modell (F=6,79; </a:t>
            </a:r>
            <a:r>
              <a:rPr lang="hu-HU" dirty="0" err="1"/>
              <a:t>df</a:t>
            </a:r>
            <a:r>
              <a:rPr lang="hu-HU" dirty="0"/>
              <a:t>=134; </a:t>
            </a:r>
            <a:r>
              <a:rPr lang="hu-HU" dirty="0" err="1"/>
              <a:t>sig</a:t>
            </a:r>
            <a:r>
              <a:rPr lang="hu-HU" dirty="0"/>
              <a:t>&lt;0,05), az R négyzet értéke: </a:t>
            </a:r>
            <a:r>
              <a:rPr lang="hu-HU" dirty="0" smtClean="0"/>
              <a:t>0,328</a:t>
            </a:r>
          </a:p>
          <a:p>
            <a:r>
              <a:rPr lang="hu-HU" dirty="0" smtClean="0"/>
              <a:t>Szignifikáns elemek (ß súlyok zárójelben): EC (0,303); TKBS – önállóság (0,27); TKBS – kitartás (-0,219)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1017549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hu-HU" sz="3600" b="1" dirty="0" smtClean="0"/>
              <a:t>Becslőskálák  </a:t>
            </a:r>
            <a:r>
              <a:rPr lang="hu-HU" sz="3600" b="1" dirty="0" err="1" smtClean="0"/>
              <a:t>bejóslóereje</a:t>
            </a:r>
            <a:r>
              <a:rPr lang="hu-HU" sz="3600" b="1" dirty="0" smtClean="0"/>
              <a:t> a karriercélra nézve (H6)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4565104"/>
          </a:xfrm>
        </p:spPr>
        <p:txBody>
          <a:bodyPr>
            <a:normAutofit fontScale="70000" lnSpcReduction="20000"/>
          </a:bodyPr>
          <a:lstStyle/>
          <a:p>
            <a:r>
              <a:rPr lang="hu-HU" dirty="0" err="1" smtClean="0"/>
              <a:t>Diszkriminanciaelemzés</a:t>
            </a:r>
            <a:endParaRPr lang="hu-HU" dirty="0" smtClean="0"/>
          </a:p>
          <a:p>
            <a:r>
              <a:rPr lang="hu-HU" dirty="0" smtClean="0"/>
              <a:t>Függő változó: </a:t>
            </a:r>
            <a:r>
              <a:rPr lang="hu-HU" dirty="0"/>
              <a:t>karriercél</a:t>
            </a:r>
            <a:endParaRPr lang="hu-HU" dirty="0" smtClean="0"/>
          </a:p>
          <a:p>
            <a:r>
              <a:rPr lang="hu-HU" dirty="0" smtClean="0"/>
              <a:t>Független változók: </a:t>
            </a:r>
            <a:r>
              <a:rPr lang="hu-HU" dirty="0" err="1" smtClean="0"/>
              <a:t>Episztemikus</a:t>
            </a:r>
            <a:r>
              <a:rPr lang="hu-HU" dirty="0" smtClean="0"/>
              <a:t> </a:t>
            </a:r>
            <a:r>
              <a:rPr lang="hu-HU" dirty="0"/>
              <a:t>Kíváncsiság Kérdőív; a TKBS három </a:t>
            </a:r>
            <a:r>
              <a:rPr lang="hu-HU" dirty="0" err="1"/>
              <a:t>alskálája</a:t>
            </a:r>
            <a:r>
              <a:rPr lang="hu-HU" dirty="0"/>
              <a:t> (kíváncsiság, kitartás, önállóság); a </a:t>
            </a:r>
            <a:r>
              <a:rPr lang="hu-HU" dirty="0" err="1"/>
              <a:t>Raven</a:t>
            </a:r>
            <a:r>
              <a:rPr lang="hu-HU" dirty="0"/>
              <a:t> teszt pontszáma; a PIK kitartás </a:t>
            </a:r>
            <a:r>
              <a:rPr lang="hu-HU" dirty="0" err="1"/>
              <a:t>alksálája</a:t>
            </a:r>
            <a:r>
              <a:rPr lang="hu-HU" dirty="0"/>
              <a:t>; a CPI önállóság </a:t>
            </a:r>
            <a:r>
              <a:rPr lang="hu-HU" dirty="0" err="1"/>
              <a:t>alskálája</a:t>
            </a:r>
            <a:r>
              <a:rPr lang="hu-HU" dirty="0"/>
              <a:t>; és az érettségi átlaga</a:t>
            </a:r>
            <a:endParaRPr lang="hu-HU" dirty="0" smtClean="0"/>
          </a:p>
          <a:p>
            <a:r>
              <a:rPr lang="hu-HU" dirty="0"/>
              <a:t>M</a:t>
            </a:r>
            <a:r>
              <a:rPr lang="hu-HU" dirty="0" smtClean="0"/>
              <a:t>ég </a:t>
            </a:r>
            <a:r>
              <a:rPr lang="hu-HU" dirty="0"/>
              <a:t>4 </a:t>
            </a:r>
            <a:r>
              <a:rPr lang="hu-HU" dirty="0" err="1"/>
              <a:t>diszkriminanciafüggvény</a:t>
            </a:r>
            <a:r>
              <a:rPr lang="hu-HU" dirty="0"/>
              <a:t> segítségével sem lehet szignifikáns modellt alkotni (</a:t>
            </a:r>
            <a:r>
              <a:rPr lang="hu-HU" dirty="0" err="1"/>
              <a:t>Khí</a:t>
            </a:r>
            <a:r>
              <a:rPr lang="hu-HU" dirty="0"/>
              <a:t> négyzet=33,91; </a:t>
            </a:r>
            <a:r>
              <a:rPr lang="hu-HU" dirty="0" err="1"/>
              <a:t>df</a:t>
            </a:r>
            <a:r>
              <a:rPr lang="hu-HU" dirty="0"/>
              <a:t>=32; p&gt;0,05</a:t>
            </a:r>
            <a:r>
              <a:rPr lang="hu-HU" dirty="0" smtClean="0"/>
              <a:t>).</a:t>
            </a:r>
          </a:p>
        </p:txBody>
      </p:sp>
      <p:pic>
        <p:nvPicPr>
          <p:cNvPr id="4098" name="Picture 2" descr="karriercél megoszlás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6111" y="1700808"/>
            <a:ext cx="4587889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85092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14414" y="214290"/>
            <a:ext cx="6858048" cy="428628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Nemzetközi perspektíva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71604" y="4000504"/>
            <a:ext cx="7358114" cy="2500330"/>
          </a:xfrm>
        </p:spPr>
        <p:txBody>
          <a:bodyPr>
            <a:normAutofit lnSpcReduction="10000"/>
          </a:bodyPr>
          <a:lstStyle/>
          <a:p>
            <a:r>
              <a:rPr lang="hu-HU" sz="2800" dirty="0" err="1" smtClean="0"/>
              <a:t>Honor</a:t>
            </a:r>
            <a:r>
              <a:rPr lang="hu-HU" sz="2800" dirty="0" smtClean="0"/>
              <a:t> programok 300,000 – 400,000 hallgató</a:t>
            </a:r>
          </a:p>
          <a:p>
            <a:endParaRPr lang="hu-HU" sz="2800" dirty="0" smtClean="0"/>
          </a:p>
          <a:p>
            <a:r>
              <a:rPr lang="hu-HU" sz="2800" dirty="0" err="1" smtClean="0"/>
              <a:t>Tantervkiegészítés</a:t>
            </a:r>
            <a:endParaRPr lang="hu-HU" sz="2800" dirty="0" smtClean="0"/>
          </a:p>
          <a:p>
            <a:endParaRPr lang="hu-HU" sz="2800" dirty="0" smtClean="0"/>
          </a:p>
          <a:p>
            <a:r>
              <a:rPr lang="hu-HU" sz="2800" dirty="0" smtClean="0"/>
              <a:t>Tudományos tevékenység</a:t>
            </a:r>
            <a:endParaRPr lang="hu-HU" sz="2800" dirty="0"/>
          </a:p>
        </p:txBody>
      </p:sp>
      <p:pic>
        <p:nvPicPr>
          <p:cNvPr id="4" name="Kép 3" descr="us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216" y="3786190"/>
            <a:ext cx="1182610" cy="794161"/>
          </a:xfrm>
          <a:prstGeom prst="rect">
            <a:avLst/>
          </a:prstGeom>
        </p:spPr>
      </p:pic>
      <p:pic>
        <p:nvPicPr>
          <p:cNvPr id="5" name="Kép 4" descr="eu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4786322"/>
            <a:ext cx="1143008" cy="760620"/>
          </a:xfrm>
          <a:prstGeom prst="rect">
            <a:avLst/>
          </a:prstGeom>
        </p:spPr>
      </p:pic>
      <p:pic>
        <p:nvPicPr>
          <p:cNvPr id="6" name="Kép 5" descr="hu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5715016"/>
            <a:ext cx="1180465" cy="799949"/>
          </a:xfrm>
          <a:prstGeom prst="rect">
            <a:avLst/>
          </a:prstGeom>
        </p:spPr>
      </p:pic>
      <p:sp>
        <p:nvSpPr>
          <p:cNvPr id="8" name="Tartalom helye 2"/>
          <p:cNvSpPr txBox="1">
            <a:spLocks/>
          </p:cNvSpPr>
          <p:nvPr/>
        </p:nvSpPr>
        <p:spPr>
          <a:xfrm>
            <a:off x="285720" y="928670"/>
            <a:ext cx="8329642" cy="27860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hu-HU" sz="2200" dirty="0" smtClean="0"/>
              <a:t> Gyakran eltérés van országonként, kutatásonként, programonként, tudományterületi aspektusonként, hogy milyen értelemben beszélünk tehetségmenedzsmentről</a:t>
            </a:r>
          </a:p>
          <a:p>
            <a:pPr>
              <a:buFont typeface="Arial" pitchFamily="34" charset="0"/>
              <a:buChar char="•"/>
            </a:pPr>
            <a:r>
              <a:rPr lang="hu-HU" sz="2200" dirty="0" smtClean="0"/>
              <a:t> HR szempontból (a felsőoktatási dolgozói állomány szervezeti környezete; a hallgatók, mint leendő munkavállalók „fejvadászata”)</a:t>
            </a:r>
          </a:p>
          <a:p>
            <a:pPr>
              <a:buFont typeface="Arial" pitchFamily="34" charset="0"/>
              <a:buChar char="•"/>
            </a:pPr>
            <a:r>
              <a:rPr lang="hu-HU" sz="2200" dirty="0" smtClean="0"/>
              <a:t> Sportteljesítmény szempontjából</a:t>
            </a:r>
          </a:p>
          <a:p>
            <a:pPr>
              <a:buFont typeface="Arial" pitchFamily="34" charset="0"/>
              <a:buChar char="•"/>
            </a:pPr>
            <a:r>
              <a:rPr lang="hu-HU" sz="2200" dirty="0" smtClean="0"/>
              <a:t> Intelligencia szempontjából (</a:t>
            </a:r>
            <a:r>
              <a:rPr lang="hu-HU" sz="2200" dirty="0" err="1" smtClean="0"/>
              <a:t>honor</a:t>
            </a:r>
            <a:r>
              <a:rPr lang="hu-HU" sz="2200" dirty="0" smtClean="0"/>
              <a:t> </a:t>
            </a:r>
            <a:r>
              <a:rPr lang="hu-HU" sz="2200" dirty="0" err="1" smtClean="0"/>
              <a:t>programs</a:t>
            </a:r>
            <a:r>
              <a:rPr lang="hu-HU" sz="2200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hu-HU" sz="2200" dirty="0" smtClean="0"/>
              <a:t> Egy adott szakma szempontjából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kezdeti tudományterületi megoszlá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952406"/>
            <a:ext cx="4556125" cy="364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6329" y="260648"/>
            <a:ext cx="7787208" cy="490066"/>
          </a:xfrm>
        </p:spPr>
        <p:txBody>
          <a:bodyPr>
            <a:normAutofit fontScale="90000"/>
          </a:bodyPr>
          <a:lstStyle/>
          <a:p>
            <a:r>
              <a:rPr lang="hu-HU" sz="3200" b="1" dirty="0" smtClean="0"/>
              <a:t>Tudományterületek közti különbségek (H7)</a:t>
            </a:r>
            <a:endParaRPr lang="hu-HU" sz="32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6308" y="4797152"/>
            <a:ext cx="8292155" cy="1728192"/>
          </a:xfrm>
        </p:spPr>
        <p:txBody>
          <a:bodyPr>
            <a:normAutofit fontScale="55000" lnSpcReduction="20000"/>
          </a:bodyPr>
          <a:lstStyle/>
          <a:p>
            <a:r>
              <a:rPr lang="hu-HU" dirty="0" smtClean="0"/>
              <a:t>ANOVA tesztek</a:t>
            </a:r>
          </a:p>
          <a:p>
            <a:r>
              <a:rPr lang="hu-HU" dirty="0" err="1"/>
              <a:t>Sidak</a:t>
            </a:r>
            <a:r>
              <a:rPr lang="hu-HU" dirty="0"/>
              <a:t>; </a:t>
            </a:r>
            <a:r>
              <a:rPr lang="hu-HU" dirty="0" err="1" smtClean="0"/>
              <a:t>Bonferroni</a:t>
            </a:r>
            <a:r>
              <a:rPr lang="hu-HU" dirty="0" smtClean="0"/>
              <a:t> post hoc tesztek</a:t>
            </a:r>
          </a:p>
          <a:p>
            <a:r>
              <a:rPr lang="hu-HU" b="1" dirty="0" smtClean="0"/>
              <a:t>APM </a:t>
            </a:r>
            <a:r>
              <a:rPr lang="hu-HU" b="1" dirty="0"/>
              <a:t>II (</a:t>
            </a:r>
            <a:r>
              <a:rPr lang="hu-HU" b="1" dirty="0" err="1"/>
              <a:t>Raven</a:t>
            </a:r>
            <a:r>
              <a:rPr lang="hu-HU" b="1" dirty="0"/>
              <a:t>) </a:t>
            </a:r>
            <a:r>
              <a:rPr lang="hu-HU" b="1" dirty="0" smtClean="0"/>
              <a:t>pontszámok </a:t>
            </a:r>
            <a:r>
              <a:rPr lang="hu-HU" b="1" dirty="0"/>
              <a:t>(F=3,657; </a:t>
            </a:r>
            <a:r>
              <a:rPr lang="hu-HU" b="1" dirty="0" err="1"/>
              <a:t>df</a:t>
            </a:r>
            <a:r>
              <a:rPr lang="hu-HU" b="1" dirty="0"/>
              <a:t>=143; p&lt;0,05</a:t>
            </a:r>
            <a:r>
              <a:rPr lang="hu-HU" b="1" dirty="0" smtClean="0"/>
              <a:t>)</a:t>
            </a:r>
          </a:p>
          <a:p>
            <a:r>
              <a:rPr lang="hu-HU" dirty="0" smtClean="0"/>
              <a:t>A </a:t>
            </a:r>
            <a:r>
              <a:rPr lang="hu-HU" dirty="0"/>
              <a:t>műszaki és informatikai terület hallgatói </a:t>
            </a:r>
            <a:r>
              <a:rPr lang="hu-HU" dirty="0" smtClean="0"/>
              <a:t>&gt; jogászok</a:t>
            </a:r>
          </a:p>
          <a:p>
            <a:r>
              <a:rPr lang="hu-HU" b="1" dirty="0" smtClean="0"/>
              <a:t>CPI </a:t>
            </a:r>
            <a:r>
              <a:rPr lang="hu-HU" b="1" dirty="0"/>
              <a:t>önállóság </a:t>
            </a:r>
            <a:r>
              <a:rPr lang="hu-HU" b="1" dirty="0" err="1" smtClean="0"/>
              <a:t>alskála</a:t>
            </a:r>
            <a:r>
              <a:rPr lang="hu-HU" b="1" dirty="0" smtClean="0"/>
              <a:t> </a:t>
            </a:r>
            <a:r>
              <a:rPr lang="hu-HU" b="1" dirty="0"/>
              <a:t>(F=3,419; </a:t>
            </a:r>
            <a:r>
              <a:rPr lang="hu-HU" b="1" dirty="0" err="1"/>
              <a:t>df</a:t>
            </a:r>
            <a:r>
              <a:rPr lang="hu-HU" b="1" dirty="0"/>
              <a:t>=136; </a:t>
            </a:r>
            <a:r>
              <a:rPr lang="hu-HU" b="1" dirty="0" smtClean="0"/>
              <a:t>p&lt;0,05)</a:t>
            </a:r>
          </a:p>
          <a:p>
            <a:r>
              <a:rPr lang="hu-HU" dirty="0" smtClean="0"/>
              <a:t>orvos </a:t>
            </a:r>
            <a:r>
              <a:rPr lang="hu-HU" dirty="0"/>
              <a:t>és egészségtudomány </a:t>
            </a:r>
            <a:r>
              <a:rPr lang="hu-HU" dirty="0" smtClean="0"/>
              <a:t>&gt; </a:t>
            </a:r>
            <a:r>
              <a:rPr lang="hu-HU" dirty="0"/>
              <a:t>humán és a műszaki </a:t>
            </a:r>
            <a:r>
              <a:rPr lang="hu-HU" dirty="0" smtClean="0"/>
              <a:t>területek</a:t>
            </a:r>
            <a:endParaRPr lang="hu-HU" dirty="0"/>
          </a:p>
        </p:txBody>
      </p:sp>
      <p:pic>
        <p:nvPicPr>
          <p:cNvPr id="5122" name="Picture 2" descr="Új tudományterületi megoszlá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1844" y="952405"/>
            <a:ext cx="4552156" cy="364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506890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763" y="0"/>
            <a:ext cx="9139237" cy="922114"/>
          </a:xfrm>
        </p:spPr>
        <p:txBody>
          <a:bodyPr>
            <a:noAutofit/>
          </a:bodyPr>
          <a:lstStyle/>
          <a:p>
            <a:r>
              <a:rPr lang="hu-HU" sz="2400" b="1" dirty="0" smtClean="0"/>
              <a:t>Tehetség-tulajdonságok választásai a hallgatók önjellemzése alapján (H8)</a:t>
            </a:r>
            <a:endParaRPr lang="hu-HU" sz="24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458504" y="4078677"/>
            <a:ext cx="3685496" cy="2779323"/>
          </a:xfrm>
        </p:spPr>
        <p:txBody>
          <a:bodyPr>
            <a:normAutofit fontScale="62500" lnSpcReduction="20000"/>
          </a:bodyPr>
          <a:lstStyle/>
          <a:p>
            <a:r>
              <a:rPr lang="hu-HU" dirty="0" smtClean="0"/>
              <a:t>Logisztikus regresszióelemzés</a:t>
            </a:r>
          </a:p>
          <a:p>
            <a:r>
              <a:rPr lang="hu-HU" dirty="0" smtClean="0"/>
              <a:t>Logikus gondolkodás (</a:t>
            </a:r>
            <a:r>
              <a:rPr lang="hu-HU" dirty="0" err="1"/>
              <a:t>Khí</a:t>
            </a:r>
            <a:r>
              <a:rPr lang="hu-HU" dirty="0"/>
              <a:t> négyzet=15,113; </a:t>
            </a:r>
            <a:r>
              <a:rPr lang="hu-HU" dirty="0" err="1"/>
              <a:t>df</a:t>
            </a:r>
            <a:r>
              <a:rPr lang="hu-HU" dirty="0"/>
              <a:t>=5; </a:t>
            </a:r>
            <a:r>
              <a:rPr lang="hu-HU" dirty="0" err="1"/>
              <a:t>sig</a:t>
            </a:r>
            <a:r>
              <a:rPr lang="hu-HU" dirty="0"/>
              <a:t>&lt;0,05</a:t>
            </a:r>
            <a:r>
              <a:rPr lang="hu-HU" dirty="0" smtClean="0"/>
              <a:t>) (</a:t>
            </a:r>
            <a:r>
              <a:rPr lang="hu-HU" dirty="0" err="1"/>
              <a:t>Cox</a:t>
            </a:r>
            <a:r>
              <a:rPr lang="hu-HU" dirty="0"/>
              <a:t> &amp; </a:t>
            </a:r>
            <a:r>
              <a:rPr lang="hu-HU" dirty="0" err="1"/>
              <a:t>Snell</a:t>
            </a:r>
            <a:r>
              <a:rPr lang="hu-HU" dirty="0"/>
              <a:t> féle R-négyzet: 0,1; </a:t>
            </a:r>
            <a:r>
              <a:rPr lang="hu-HU" dirty="0" err="1"/>
              <a:t>Nagelkerke</a:t>
            </a:r>
            <a:r>
              <a:rPr lang="hu-HU" dirty="0"/>
              <a:t> R-négyzet: </a:t>
            </a:r>
            <a:r>
              <a:rPr lang="hu-HU" dirty="0" smtClean="0"/>
              <a:t>0,136)</a:t>
            </a:r>
          </a:p>
          <a:p>
            <a:r>
              <a:rPr lang="hu-HU" dirty="0" smtClean="0"/>
              <a:t>A humán- a jog, és a műszaki területek hallgatói választják szignifikánsan valószínűbben</a:t>
            </a:r>
          </a:p>
        </p:txBody>
      </p:sp>
      <p:pic>
        <p:nvPicPr>
          <p:cNvPr id="6146" name="Picture 2" descr="választások szá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3" y="952845"/>
            <a:ext cx="9139237" cy="3095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5580303"/>
              </p:ext>
            </p:extLst>
          </p:nvPr>
        </p:nvGraphicFramePr>
        <p:xfrm>
          <a:off x="-6896" y="3876240"/>
          <a:ext cx="5465400" cy="30493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07121">
                  <a:extLst>
                    <a:ext uri="{9D8B030D-6E8A-4147-A177-3AD203B41FA5}">
                      <a16:colId xmlns:a16="http://schemas.microsoft.com/office/drawing/2014/main" xmlns="" val="4105369206"/>
                    </a:ext>
                  </a:extLst>
                </a:gridCol>
                <a:gridCol w="931177">
                  <a:extLst>
                    <a:ext uri="{9D8B030D-6E8A-4147-A177-3AD203B41FA5}">
                      <a16:colId xmlns:a16="http://schemas.microsoft.com/office/drawing/2014/main" xmlns="" val="1419173139"/>
                    </a:ext>
                  </a:extLst>
                </a:gridCol>
                <a:gridCol w="1027102">
                  <a:extLst>
                    <a:ext uri="{9D8B030D-6E8A-4147-A177-3AD203B41FA5}">
                      <a16:colId xmlns:a16="http://schemas.microsoft.com/office/drawing/2014/main" xmlns="" val="4031030846"/>
                    </a:ext>
                  </a:extLst>
                </a:gridCol>
              </a:tblGrid>
              <a:tr h="4847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Tehetség-tulajdonság</a:t>
                      </a:r>
                      <a:endParaRPr lang="hu-H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Választások száma</a:t>
                      </a:r>
                      <a:endParaRPr lang="hu-H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Százalék</a:t>
                      </a:r>
                      <a:endParaRPr lang="hu-H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771744650"/>
                  </a:ext>
                </a:extLst>
              </a:tr>
              <a:tr h="2921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 Kíváncsiság, érdeklődés</a:t>
                      </a:r>
                      <a:endParaRPr lang="hu-H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57</a:t>
                      </a:r>
                      <a:endParaRPr lang="hu-H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39,58%</a:t>
                      </a:r>
                      <a:endParaRPr lang="hu-H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352542242"/>
                  </a:ext>
                </a:extLst>
              </a:tr>
              <a:tr h="2524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CCFF"/>
                          </a:solidFill>
                          <a:effectLst/>
                        </a:rPr>
                        <a:t>2. </a:t>
                      </a:r>
                      <a:r>
                        <a:rPr lang="en-US" sz="1200" dirty="0" err="1">
                          <a:solidFill>
                            <a:srgbClr val="FFCCFF"/>
                          </a:solidFill>
                          <a:effectLst/>
                        </a:rPr>
                        <a:t>Érzelmi</a:t>
                      </a:r>
                      <a:r>
                        <a:rPr lang="en-US" sz="1200" dirty="0">
                          <a:solidFill>
                            <a:srgbClr val="FFCCFF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FFCCFF"/>
                          </a:solidFill>
                          <a:effectLst/>
                        </a:rPr>
                        <a:t>Intelligencia</a:t>
                      </a:r>
                      <a:r>
                        <a:rPr lang="en-US" sz="1200" dirty="0">
                          <a:solidFill>
                            <a:srgbClr val="FFCCFF"/>
                          </a:solidFill>
                          <a:effectLst/>
                        </a:rPr>
                        <a:t> (EQ)</a:t>
                      </a:r>
                      <a:endParaRPr lang="hu-HU" sz="1200" dirty="0">
                        <a:solidFill>
                          <a:srgbClr val="FFCC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55</a:t>
                      </a:r>
                      <a:endParaRPr lang="hu-H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38,19%</a:t>
                      </a:r>
                      <a:endParaRPr lang="hu-H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989698876"/>
                  </a:ext>
                </a:extLst>
              </a:tr>
              <a:tr h="2524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CCFF33"/>
                          </a:solidFill>
                          <a:effectLst/>
                        </a:rPr>
                        <a:t>3. </a:t>
                      </a:r>
                      <a:r>
                        <a:rPr lang="en-US" sz="1200" dirty="0" err="1">
                          <a:solidFill>
                            <a:srgbClr val="CCFF33"/>
                          </a:solidFill>
                          <a:effectLst/>
                        </a:rPr>
                        <a:t>Logikus</a:t>
                      </a:r>
                      <a:r>
                        <a:rPr lang="en-US" sz="1200" dirty="0">
                          <a:solidFill>
                            <a:srgbClr val="CCFF33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CCFF33"/>
                          </a:solidFill>
                          <a:effectLst/>
                        </a:rPr>
                        <a:t>gondolkodás</a:t>
                      </a:r>
                      <a:endParaRPr lang="hu-HU" sz="1200" dirty="0">
                        <a:solidFill>
                          <a:srgbClr val="CCFF33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53</a:t>
                      </a:r>
                      <a:endParaRPr lang="hu-H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36,81%</a:t>
                      </a:r>
                      <a:endParaRPr lang="hu-H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536456977"/>
                  </a:ext>
                </a:extLst>
              </a:tr>
              <a:tr h="2524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4. </a:t>
                      </a:r>
                      <a:r>
                        <a:rPr lang="en-US" sz="1200" dirty="0" err="1">
                          <a:effectLst/>
                        </a:rPr>
                        <a:t>Kitartás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dirty="0" err="1">
                          <a:effectLst/>
                        </a:rPr>
                        <a:t>elköteleződés</a:t>
                      </a:r>
                      <a:endParaRPr lang="hu-H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51</a:t>
                      </a:r>
                      <a:endParaRPr lang="hu-H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35,42%</a:t>
                      </a:r>
                      <a:endParaRPr lang="hu-H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852885522"/>
                  </a:ext>
                </a:extLst>
              </a:tr>
              <a:tr h="2524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5. Szorgalom, gyakorlás</a:t>
                      </a:r>
                      <a:endParaRPr lang="hu-H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48</a:t>
                      </a:r>
                      <a:endParaRPr lang="hu-H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33,33%</a:t>
                      </a:r>
                      <a:endParaRPr lang="hu-H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767702705"/>
                  </a:ext>
                </a:extLst>
              </a:tr>
              <a:tr h="2524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6. Nyitottság</a:t>
                      </a:r>
                      <a:endParaRPr lang="hu-H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43</a:t>
                      </a:r>
                      <a:endParaRPr lang="hu-H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29,86%</a:t>
                      </a:r>
                      <a:endParaRPr lang="hu-H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181918338"/>
                  </a:ext>
                </a:extLst>
              </a:tr>
              <a:tr h="2524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7. Perfekcionizmus</a:t>
                      </a:r>
                      <a:endParaRPr lang="hu-H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41</a:t>
                      </a:r>
                      <a:endParaRPr lang="hu-H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28,47%</a:t>
                      </a:r>
                      <a:endParaRPr lang="hu-H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193145427"/>
                  </a:ext>
                </a:extLst>
              </a:tr>
              <a:tr h="2524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8. Összefüggések, ok-okozatok felismerése</a:t>
                      </a:r>
                      <a:endParaRPr lang="hu-H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39</a:t>
                      </a:r>
                      <a:endParaRPr lang="hu-H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27,08%</a:t>
                      </a:r>
                      <a:endParaRPr lang="hu-H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276012691"/>
                  </a:ext>
                </a:extLst>
              </a:tr>
              <a:tr h="2524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9. Önállóság</a:t>
                      </a:r>
                      <a:endParaRPr lang="hu-H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38</a:t>
                      </a:r>
                      <a:endParaRPr lang="hu-H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26,39%</a:t>
                      </a:r>
                      <a:endParaRPr lang="hu-H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034821724"/>
                  </a:ext>
                </a:extLst>
              </a:tr>
              <a:tr h="2524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10. </a:t>
                      </a:r>
                      <a:r>
                        <a:rPr lang="en-US" sz="1200" dirty="0" err="1">
                          <a:effectLst/>
                        </a:rPr>
                        <a:t>Makacsság</a:t>
                      </a:r>
                      <a:endParaRPr lang="hu-H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37</a:t>
                      </a:r>
                      <a:endParaRPr lang="hu-H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25,69%</a:t>
                      </a:r>
                      <a:endParaRPr lang="hu-H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2809945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647284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7571184" cy="346050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Diszkusszió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5715016"/>
          </a:xfrm>
        </p:spPr>
        <p:txBody>
          <a:bodyPr>
            <a:normAutofit fontScale="77500" lnSpcReduction="20000"/>
          </a:bodyPr>
          <a:lstStyle/>
          <a:p>
            <a:r>
              <a:rPr lang="hu-HU" dirty="0" smtClean="0">
                <a:solidFill>
                  <a:srgbClr val="66FFFF"/>
                </a:solidFill>
              </a:rPr>
              <a:t>A szakemberek, oktatók és hallgatók közös véleménye: </a:t>
            </a:r>
            <a:r>
              <a:rPr lang="hu-HU" dirty="0">
                <a:solidFill>
                  <a:srgbClr val="66FFFF"/>
                </a:solidFill>
              </a:rPr>
              <a:t>kíváncsiság, kitartás, logikus </a:t>
            </a:r>
            <a:r>
              <a:rPr lang="hu-HU" dirty="0" smtClean="0">
                <a:solidFill>
                  <a:srgbClr val="66FFFF"/>
                </a:solidFill>
              </a:rPr>
              <a:t>gondolkodás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A </a:t>
            </a:r>
            <a:r>
              <a:rPr lang="hu-HU" dirty="0" err="1" smtClean="0">
                <a:solidFill>
                  <a:schemeClr val="bg1"/>
                </a:solidFill>
              </a:rPr>
              <a:t>pszichometriai</a:t>
            </a:r>
            <a:r>
              <a:rPr lang="hu-HU" dirty="0" smtClean="0">
                <a:solidFill>
                  <a:schemeClr val="bg1"/>
                </a:solidFill>
              </a:rPr>
              <a:t> tesztek gyakorlati kudarca (</a:t>
            </a:r>
            <a:r>
              <a:rPr lang="hu-HU" dirty="0" err="1" smtClean="0">
                <a:solidFill>
                  <a:schemeClr val="bg1"/>
                </a:solidFill>
              </a:rPr>
              <a:t>-ß</a:t>
            </a:r>
            <a:r>
              <a:rPr lang="hu-HU" dirty="0" smtClean="0">
                <a:solidFill>
                  <a:schemeClr val="bg1"/>
                </a:solidFill>
              </a:rPr>
              <a:t> értékek, gyenge </a:t>
            </a:r>
            <a:r>
              <a:rPr lang="hu-HU" dirty="0" err="1" smtClean="0">
                <a:solidFill>
                  <a:schemeClr val="bg1"/>
                </a:solidFill>
              </a:rPr>
              <a:t>validitás</a:t>
            </a:r>
            <a:r>
              <a:rPr lang="hu-HU" dirty="0" smtClean="0">
                <a:solidFill>
                  <a:schemeClr val="bg1"/>
                </a:solidFill>
              </a:rPr>
              <a:t>) – vagy alkalmatlanok a módszerek, vagy más tényezőket kell keresni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Heterogén minta, kedvezőtlen eloszlás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Lehetséges, hogy a </a:t>
            </a:r>
            <a:r>
              <a:rPr lang="hu-HU" dirty="0">
                <a:solidFill>
                  <a:schemeClr val="bg1"/>
                </a:solidFill>
              </a:rPr>
              <a:t>tudományos tevékenység csupán egy CV bővítő </a:t>
            </a:r>
            <a:r>
              <a:rPr lang="hu-HU" dirty="0" smtClean="0">
                <a:solidFill>
                  <a:schemeClr val="bg1"/>
                </a:solidFill>
              </a:rPr>
              <a:t>eszköz – sok hallgatónak a TDK-n kívül más tevékenysége nincs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Életkor szerepe – </a:t>
            </a:r>
            <a:r>
              <a:rPr lang="hu-HU" dirty="0" err="1" smtClean="0">
                <a:solidFill>
                  <a:schemeClr val="bg1"/>
                </a:solidFill>
              </a:rPr>
              <a:t>senior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honor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student-ek</a:t>
            </a:r>
            <a:r>
              <a:rPr lang="hu-HU" dirty="0" smtClean="0">
                <a:solidFill>
                  <a:schemeClr val="bg1"/>
                </a:solidFill>
              </a:rPr>
              <a:t> esete (</a:t>
            </a:r>
            <a:r>
              <a:rPr lang="hu-HU" dirty="0" err="1" smtClean="0">
                <a:solidFill>
                  <a:schemeClr val="bg1"/>
                </a:solidFill>
              </a:rPr>
              <a:t>Cognard-Black</a:t>
            </a:r>
            <a:r>
              <a:rPr lang="hu-HU" dirty="0" smtClean="0">
                <a:solidFill>
                  <a:schemeClr val="bg1"/>
                </a:solidFill>
              </a:rPr>
              <a:t>, </a:t>
            </a:r>
            <a:r>
              <a:rPr lang="hu-HU" dirty="0" err="1" smtClean="0">
                <a:solidFill>
                  <a:schemeClr val="bg1"/>
                </a:solidFill>
              </a:rPr>
              <a:t>Spisak</a:t>
            </a:r>
            <a:r>
              <a:rPr lang="hu-HU" dirty="0" smtClean="0">
                <a:solidFill>
                  <a:schemeClr val="bg1"/>
                </a:solidFill>
              </a:rPr>
              <a:t>, 2019)</a:t>
            </a:r>
          </a:p>
          <a:p>
            <a:r>
              <a:rPr lang="hu-HU" dirty="0" smtClean="0">
                <a:solidFill>
                  <a:srgbClr val="FFFF00"/>
                </a:solidFill>
              </a:rPr>
              <a:t>Identitás, elköteleződés problémája (még a saját tehetségterületen is kérdéses)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A kognitív tényezőknek már nincs differenciáló szerepe, viszont lehetséges, hogy már az </a:t>
            </a:r>
            <a:r>
              <a:rPr lang="hu-HU" dirty="0" err="1" smtClean="0">
                <a:solidFill>
                  <a:schemeClr val="bg1"/>
                </a:solidFill>
              </a:rPr>
              <a:t>extrakognitív</a:t>
            </a:r>
            <a:r>
              <a:rPr lang="hu-HU" dirty="0" smtClean="0">
                <a:solidFill>
                  <a:schemeClr val="bg1"/>
                </a:solidFill>
              </a:rPr>
              <a:t> tényezőknek sem</a:t>
            </a:r>
          </a:p>
        </p:txBody>
      </p:sp>
    </p:spTree>
    <p:extLst>
      <p:ext uri="{BB962C8B-B14F-4D97-AF65-F5344CB8AC3E}">
        <p14:creationId xmlns:p14="http://schemas.microsoft.com/office/powerpoint/2010/main" xmlns="" val="12451922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4282" y="188640"/>
            <a:ext cx="8643998" cy="785818"/>
          </a:xfrm>
        </p:spPr>
        <p:txBody>
          <a:bodyPr>
            <a:noAutofit/>
          </a:bodyPr>
          <a:lstStyle/>
          <a:p>
            <a:r>
              <a:rPr lang="hu-HU" sz="2800" b="1" dirty="0" smtClean="0"/>
              <a:t>„</a:t>
            </a:r>
            <a:r>
              <a:rPr lang="hu-HU" sz="2800" b="1" dirty="0" smtClean="0">
                <a:solidFill>
                  <a:schemeClr val="bg1"/>
                </a:solidFill>
              </a:rPr>
              <a:t>Poszt-disszertációs” kérdőív oktatók számára</a:t>
            </a:r>
            <a:endParaRPr lang="hu-HU" sz="2800" b="1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21481" y="1268760"/>
            <a:ext cx="8229600" cy="5286412"/>
          </a:xfrm>
        </p:spPr>
        <p:txBody>
          <a:bodyPr>
            <a:normAutofit fontScale="85000" lnSpcReduction="10000"/>
          </a:bodyPr>
          <a:lstStyle/>
          <a:p>
            <a:r>
              <a:rPr lang="hu-HU" b="1" dirty="0" smtClean="0">
                <a:solidFill>
                  <a:srgbClr val="FFFF00"/>
                </a:solidFill>
              </a:rPr>
              <a:t>(1) közös munka a hallgatókkal</a:t>
            </a:r>
            <a:r>
              <a:rPr lang="hu-HU" dirty="0" smtClean="0">
                <a:solidFill>
                  <a:srgbClr val="FFFF00"/>
                </a:solidFill>
              </a:rPr>
              <a:t> </a:t>
            </a:r>
            <a:r>
              <a:rPr lang="hu-HU" dirty="0" smtClean="0">
                <a:solidFill>
                  <a:schemeClr val="bg1"/>
                </a:solidFill>
              </a:rPr>
              <a:t>- hogyan vélekednek az oktatók a felsőoktatási tehetségdiagnosztikáról, tehetségek azonosításáról (van-e értelme, szükséges-e, lehetséges-e, milyen módon lenne a leghatékonyabb, melyek azok a jellemzők – akár tulajdonságok, akár viselkedéses jellemzők – amelyek segítenek felismerni azokat a hallgatókat, akik el fognak indulni a tudományos pályán)</a:t>
            </a:r>
          </a:p>
          <a:p>
            <a:r>
              <a:rPr lang="hu-HU" b="1" dirty="0" smtClean="0">
                <a:solidFill>
                  <a:srgbClr val="FFFF00"/>
                </a:solidFill>
              </a:rPr>
              <a:t>(2) saját szakmai karrier</a:t>
            </a:r>
            <a:r>
              <a:rPr lang="hu-HU" dirty="0" smtClean="0">
                <a:solidFill>
                  <a:srgbClr val="FFFF00"/>
                </a:solidFill>
              </a:rPr>
              <a:t> </a:t>
            </a:r>
            <a:r>
              <a:rPr lang="hu-HU" dirty="0" smtClean="0">
                <a:solidFill>
                  <a:schemeClr val="bg1"/>
                </a:solidFill>
              </a:rPr>
              <a:t>- az oktatók tudományos életútja (mióta van a pályán, mely időszakban volt a legproduktívabb, mikor kezdett el érdeklődni a tudományos pálya iránt);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title"/>
          </p:nvPr>
        </p:nvSpPr>
        <p:spPr>
          <a:xfrm>
            <a:off x="857224" y="142852"/>
            <a:ext cx="7615262" cy="72547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Az új kutatás eredményei</a:t>
            </a:r>
            <a:endParaRPr lang="hu-HU" dirty="0"/>
          </a:p>
        </p:txBody>
      </p:sp>
      <p:sp>
        <p:nvSpPr>
          <p:cNvPr id="10" name="Tartalom helye 9"/>
          <p:cNvSpPr>
            <a:spLocks noGrp="1"/>
          </p:cNvSpPr>
          <p:nvPr>
            <p:ph idx="1"/>
          </p:nvPr>
        </p:nvSpPr>
        <p:spPr>
          <a:xfrm>
            <a:off x="428596" y="785794"/>
            <a:ext cx="8258204" cy="3857652"/>
          </a:xfrm>
        </p:spPr>
        <p:txBody>
          <a:bodyPr>
            <a:normAutofit fontScale="77500" lnSpcReduction="20000"/>
          </a:bodyPr>
          <a:lstStyle/>
          <a:p>
            <a:r>
              <a:rPr lang="hu-HU" dirty="0" smtClean="0"/>
              <a:t>N=170</a:t>
            </a:r>
          </a:p>
          <a:p>
            <a:r>
              <a:rPr lang="hu-HU" b="1" u="sng" dirty="0" smtClean="0"/>
              <a:t>Legjobbnak vélt azonosítási módszer: </a:t>
            </a:r>
            <a:r>
              <a:rPr lang="hu-HU" dirty="0" smtClean="0"/>
              <a:t>Gyakorlati problémákhoz való hozzáállást mérő feladatok az adott szakterületen (52,4%)</a:t>
            </a:r>
          </a:p>
          <a:p>
            <a:r>
              <a:rPr lang="hu-HU" b="1" u="sng" dirty="0" smtClean="0"/>
              <a:t>Legjobb indikátorok:</a:t>
            </a:r>
          </a:p>
          <a:p>
            <a:r>
              <a:rPr lang="hu-HU" dirty="0" smtClean="0"/>
              <a:t>Beadandó dolgozatai, írásai inkább minőségiek, </a:t>
            </a:r>
            <a:r>
              <a:rPr lang="hu-HU" dirty="0" err="1" smtClean="0"/>
              <a:t>lényegretörőek</a:t>
            </a:r>
            <a:r>
              <a:rPr lang="hu-HU" dirty="0" smtClean="0"/>
              <a:t>, mintsem mennyiségiek. (75,2%)</a:t>
            </a:r>
          </a:p>
          <a:p>
            <a:r>
              <a:rPr lang="hu-HU" dirty="0" smtClean="0"/>
              <a:t>Kérdéseiben, hozzászólásaiban, írásaiban gyakran utal más tudományterületekre, tananyagokra. (60,4%)</a:t>
            </a:r>
          </a:p>
          <a:p>
            <a:r>
              <a:rPr lang="hu-HU" dirty="0" smtClean="0"/>
              <a:t>Érdeklődik a külföldi tanulmányutak, ösztöndíjak iránt. (49,7%)</a:t>
            </a:r>
          </a:p>
        </p:txBody>
      </p:sp>
      <p:pic>
        <p:nvPicPr>
          <p:cNvPr id="6" name="Kép 5" descr="értele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500570"/>
            <a:ext cx="4722344" cy="2357430"/>
          </a:xfrm>
          <a:prstGeom prst="rect">
            <a:avLst/>
          </a:prstGeom>
        </p:spPr>
      </p:pic>
      <p:pic>
        <p:nvPicPr>
          <p:cNvPr id="8" name="Kép 7" descr="kikövetkezteté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6028" y="4572008"/>
            <a:ext cx="4387972" cy="2285992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0" y="642918"/>
            <a:ext cx="3786214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3200" dirty="0" smtClean="0"/>
              <a:t>Tudományterület-specifikus módszerek</a:t>
            </a:r>
            <a:endParaRPr lang="hu-HU" sz="32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5357786" y="857232"/>
            <a:ext cx="378621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3200" dirty="0" smtClean="0"/>
              <a:t>Szakmai identitás</a:t>
            </a:r>
            <a:endParaRPr lang="hu-HU" sz="32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1643042" y="4500570"/>
            <a:ext cx="6143668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3200" dirty="0" smtClean="0"/>
              <a:t>Jövőbeli lehetséges irányvonalak</a:t>
            </a:r>
            <a:endParaRPr lang="hu-HU" sz="32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2357422" y="5500702"/>
            <a:ext cx="4929222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000" dirty="0" smtClean="0"/>
              <a:t>Pedagógiai keretek – munkapszichológiai-, HR-, oktatáspolitikai aspektus fontossága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Szövegdoboz 2"/>
          <p:cNvSpPr txBox="1">
            <a:spLocks noChangeArrowheads="1"/>
          </p:cNvSpPr>
          <p:nvPr/>
        </p:nvSpPr>
        <p:spPr bwMode="auto">
          <a:xfrm>
            <a:off x="2285984" y="2857496"/>
            <a:ext cx="685801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3200" i="1" dirty="0"/>
              <a:t>„Nem vagyok különösebben tehetséges, csak szenvedélyesen kíváncsi</a:t>
            </a:r>
            <a:r>
              <a:rPr lang="hu-HU" sz="3200" i="1" dirty="0" smtClean="0"/>
              <a:t>.”</a:t>
            </a:r>
            <a:endParaRPr lang="hu-HU" sz="3200" i="1" dirty="0"/>
          </a:p>
          <a:p>
            <a:pPr algn="r"/>
            <a:r>
              <a:rPr lang="hu-HU" sz="2400" dirty="0"/>
              <a:t>(Albert Einstein)</a:t>
            </a:r>
          </a:p>
        </p:txBody>
      </p:sp>
      <p:pic>
        <p:nvPicPr>
          <p:cNvPr id="29700" name="Kép 4" descr="Albert_Einstein_(Nobel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214554"/>
            <a:ext cx="1919301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85728"/>
            <a:ext cx="8286808" cy="757222"/>
          </a:xfrm>
        </p:spPr>
        <p:txBody>
          <a:bodyPr>
            <a:noAutofit/>
          </a:bodyPr>
          <a:lstStyle/>
          <a:p>
            <a:pPr eaLnBrk="1" hangingPunct="1"/>
            <a:r>
              <a:rPr lang="hu-HU" sz="3200" dirty="0" smtClean="0"/>
              <a:t>A téma társadalmi relevanciája és újszerűsége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500174"/>
            <a:ext cx="8229600" cy="2786082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hu-HU" sz="2800" dirty="0" smtClean="0"/>
              <a:t>A tehetség a társadalmi fejlődés mozgatórugója</a:t>
            </a:r>
          </a:p>
          <a:p>
            <a:pPr eaLnBrk="1" hangingPunct="1"/>
            <a:r>
              <a:rPr lang="hu-HU" sz="2800" b="1" dirty="0" smtClean="0">
                <a:solidFill>
                  <a:srgbClr val="CC0000"/>
                </a:solidFill>
              </a:rPr>
              <a:t>„Szakirodalmi űr”</a:t>
            </a:r>
            <a:r>
              <a:rPr lang="hu-HU" sz="2800" dirty="0" smtClean="0">
                <a:solidFill>
                  <a:srgbClr val="CC0000"/>
                </a:solidFill>
              </a:rPr>
              <a:t> </a:t>
            </a:r>
            <a:r>
              <a:rPr lang="hu-HU" sz="2800" dirty="0" smtClean="0"/>
              <a:t>a köznevelési tehetséggondozás és a tudományos karrier között</a:t>
            </a:r>
          </a:p>
          <a:p>
            <a:pPr eaLnBrk="1" hangingPunct="1"/>
            <a:r>
              <a:rPr lang="hu-HU" sz="2800" dirty="0" smtClean="0"/>
              <a:t>Új lehetőségek; új tudományterületek; új élethelyzet</a:t>
            </a:r>
          </a:p>
          <a:p>
            <a:pPr eaLnBrk="1" hangingPunct="1"/>
            <a:r>
              <a:rPr lang="hu-HU" sz="2800" dirty="0" smtClean="0"/>
              <a:t>A tudományos elit utánpótlása</a:t>
            </a:r>
          </a:p>
          <a:p>
            <a:pPr eaLnBrk="1" hangingPunct="1"/>
            <a:r>
              <a:rPr lang="hu-HU" sz="2800" dirty="0" smtClean="0"/>
              <a:t>Tömegoktatás – előnyei, hátrányai (300 fős évfolyamok)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142844" y="5143512"/>
            <a:ext cx="2857488" cy="73574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hu-HU" sz="2800" dirty="0" smtClean="0"/>
              <a:t>Köznevelés</a:t>
            </a:r>
            <a:endParaRPr lang="hu-HU" sz="2400" dirty="0" smtClean="0"/>
          </a:p>
        </p:txBody>
      </p:sp>
      <p:sp>
        <p:nvSpPr>
          <p:cNvPr id="7" name="Szövegdoboz 6"/>
          <p:cNvSpPr txBox="1"/>
          <p:nvPr/>
        </p:nvSpPr>
        <p:spPr>
          <a:xfrm>
            <a:off x="5714976" y="4857760"/>
            <a:ext cx="3429024" cy="134165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800" dirty="0" smtClean="0"/>
              <a:t>Tudományos karrier</a:t>
            </a:r>
            <a:endParaRPr lang="hu-HU" sz="28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2857488" y="5000636"/>
            <a:ext cx="2857520" cy="1039356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800" dirty="0" smtClean="0"/>
              <a:t>Felsőoktatás</a:t>
            </a:r>
            <a:endParaRPr lang="hu-HU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s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9767" y="4286256"/>
            <a:ext cx="3224233" cy="2549041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285728"/>
            <a:ext cx="8929718" cy="571504"/>
          </a:xfrm>
        </p:spPr>
        <p:txBody>
          <a:bodyPr>
            <a:noAutofit/>
          </a:bodyPr>
          <a:lstStyle/>
          <a:p>
            <a:r>
              <a:rPr lang="hu-HU" sz="3200" dirty="0" smtClean="0"/>
              <a:t>Korábbi tanulmányok a tudományos kreativitásról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4282" y="1071546"/>
            <a:ext cx="8501122" cy="4357718"/>
          </a:xfrm>
        </p:spPr>
        <p:txBody>
          <a:bodyPr>
            <a:normAutofit fontScale="85000" lnSpcReduction="10000"/>
          </a:bodyPr>
          <a:lstStyle/>
          <a:p>
            <a:r>
              <a:rPr lang="hu-HU" b="1" i="1" dirty="0" smtClean="0">
                <a:solidFill>
                  <a:srgbClr val="CC0000"/>
                </a:solidFill>
              </a:rPr>
              <a:t>Kognitív vonások</a:t>
            </a:r>
            <a:r>
              <a:rPr lang="en-US" i="1" dirty="0" smtClean="0"/>
              <a:t>:</a:t>
            </a:r>
            <a:r>
              <a:rPr lang="en-US" dirty="0" smtClean="0"/>
              <a:t> </a:t>
            </a:r>
            <a:r>
              <a:rPr lang="hu-HU" dirty="0" smtClean="0"/>
              <a:t>nyitottság</a:t>
            </a:r>
            <a:r>
              <a:rPr lang="en-US" dirty="0" smtClean="0"/>
              <a:t>, </a:t>
            </a:r>
            <a:r>
              <a:rPr lang="hu-HU" dirty="0" smtClean="0"/>
              <a:t>türelem</a:t>
            </a:r>
            <a:r>
              <a:rPr lang="en-US" dirty="0" smtClean="0"/>
              <a:t>, </a:t>
            </a:r>
            <a:r>
              <a:rPr lang="en-US" dirty="0" err="1" smtClean="0"/>
              <a:t>flexibilit</a:t>
            </a:r>
            <a:r>
              <a:rPr lang="hu-HU" dirty="0" smtClean="0"/>
              <a:t>ás</a:t>
            </a:r>
            <a:r>
              <a:rPr lang="en-US" dirty="0" smtClean="0"/>
              <a:t>, </a:t>
            </a:r>
            <a:r>
              <a:rPr lang="hu-HU" dirty="0" smtClean="0"/>
              <a:t>pszichológiai-gondolkodásmód</a:t>
            </a:r>
          </a:p>
          <a:p>
            <a:r>
              <a:rPr lang="hu-HU" b="1" i="1" dirty="0" smtClean="0">
                <a:solidFill>
                  <a:srgbClr val="CC0000"/>
                </a:solidFill>
              </a:rPr>
              <a:t>Motivációs vonások</a:t>
            </a:r>
            <a:r>
              <a:rPr lang="en-US" i="1" dirty="0" smtClean="0"/>
              <a:t>:</a:t>
            </a:r>
            <a:r>
              <a:rPr lang="en-US" dirty="0" smtClean="0"/>
              <a:t> </a:t>
            </a:r>
            <a:r>
              <a:rPr lang="hu-HU" dirty="0" smtClean="0"/>
              <a:t>ambíció</a:t>
            </a:r>
            <a:r>
              <a:rPr lang="en-US" dirty="0" smtClean="0"/>
              <a:t>, drive, intrinsic </a:t>
            </a:r>
            <a:r>
              <a:rPr lang="en-US" dirty="0" err="1" smtClean="0"/>
              <a:t>motiv</a:t>
            </a:r>
            <a:r>
              <a:rPr lang="hu-HU" dirty="0" err="1" smtClean="0"/>
              <a:t>áció</a:t>
            </a:r>
            <a:endParaRPr lang="hu-HU" dirty="0" smtClean="0"/>
          </a:p>
          <a:p>
            <a:r>
              <a:rPr lang="hu-HU" b="1" i="1" dirty="0" smtClean="0">
                <a:solidFill>
                  <a:srgbClr val="CC0000"/>
                </a:solidFill>
              </a:rPr>
              <a:t>Szociális vonások</a:t>
            </a:r>
            <a:r>
              <a:rPr lang="en-US" b="1" i="1" dirty="0" smtClean="0">
                <a:solidFill>
                  <a:srgbClr val="CC0000"/>
                </a:solidFill>
              </a:rPr>
              <a:t>:</a:t>
            </a:r>
            <a:r>
              <a:rPr lang="en-US" b="1" dirty="0" smtClean="0">
                <a:solidFill>
                  <a:srgbClr val="CC0000"/>
                </a:solidFill>
              </a:rPr>
              <a:t> </a:t>
            </a:r>
            <a:r>
              <a:rPr lang="en-US" dirty="0" err="1" smtClean="0"/>
              <a:t>dominanc</a:t>
            </a:r>
            <a:r>
              <a:rPr lang="hu-HU" dirty="0" err="1" smtClean="0"/>
              <a:t>ia</a:t>
            </a:r>
            <a:r>
              <a:rPr lang="en-US" dirty="0" smtClean="0"/>
              <a:t>, </a:t>
            </a:r>
            <a:r>
              <a:rPr lang="en-US" dirty="0" err="1" smtClean="0"/>
              <a:t>arroganc</a:t>
            </a:r>
            <a:r>
              <a:rPr lang="hu-HU" dirty="0" err="1" smtClean="0"/>
              <a:t>ia</a:t>
            </a:r>
            <a:r>
              <a:rPr lang="en-US" dirty="0" smtClean="0"/>
              <a:t>, </a:t>
            </a:r>
            <a:r>
              <a:rPr lang="hu-HU" dirty="0" smtClean="0"/>
              <a:t>ellenségesség</a:t>
            </a:r>
            <a:r>
              <a:rPr lang="en-US" dirty="0" smtClean="0"/>
              <a:t>, </a:t>
            </a:r>
            <a:r>
              <a:rPr lang="en-US" dirty="0" err="1" smtClean="0"/>
              <a:t>introver</a:t>
            </a:r>
            <a:r>
              <a:rPr lang="hu-HU" dirty="0" err="1" smtClean="0"/>
              <a:t>zió</a:t>
            </a:r>
            <a:r>
              <a:rPr lang="hu-HU" dirty="0" smtClean="0"/>
              <a:t>, magabiztosság (</a:t>
            </a:r>
            <a:r>
              <a:rPr lang="hu-HU" dirty="0" err="1" smtClean="0"/>
              <a:t>Feist</a:t>
            </a:r>
            <a:r>
              <a:rPr lang="hu-HU" dirty="0" smtClean="0"/>
              <a:t>, 2011)</a:t>
            </a:r>
          </a:p>
          <a:p>
            <a:r>
              <a:rPr lang="hu-HU" dirty="0" smtClean="0"/>
              <a:t>Simonton (2004) több, mint 1000 tudós életútját vizsgálta meg: alkotói életutak elkülönítése; produktivitási görbék meghatározása</a:t>
            </a:r>
          </a:p>
          <a:p>
            <a:r>
              <a:rPr lang="hu-HU" dirty="0" smtClean="0"/>
              <a:t>Sok anekdotikus adat Nobel-díjasokról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ím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619108"/>
          </a:xfrm>
        </p:spPr>
        <p:txBody>
          <a:bodyPr>
            <a:noAutofit/>
          </a:bodyPr>
          <a:lstStyle/>
          <a:p>
            <a:r>
              <a:rPr lang="hu-HU" sz="2600" b="1" dirty="0" smtClean="0"/>
              <a:t>Aktuális kutatások a felsőoktatási tehetséggondozás témájában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857984"/>
            <a:ext cx="8318728" cy="5883384"/>
          </a:xfrm>
        </p:spPr>
        <p:txBody>
          <a:bodyPr>
            <a:normAutofit fontScale="62500" lnSpcReduction="20000"/>
          </a:bodyPr>
          <a:lstStyle/>
          <a:p>
            <a:pPr>
              <a:buFontTx/>
              <a:buNone/>
              <a:defRPr/>
            </a:pPr>
            <a:r>
              <a:rPr lang="hu-HU" sz="2800" b="1" dirty="0" smtClean="0">
                <a:solidFill>
                  <a:srgbClr val="7030A0"/>
                </a:solidFill>
              </a:rPr>
              <a:t>XXXII OTDK – Tehetségek útja</a:t>
            </a:r>
          </a:p>
          <a:p>
            <a:pPr lvl="1">
              <a:defRPr/>
            </a:pPr>
            <a:r>
              <a:rPr lang="hu-HU" sz="2400" dirty="0" smtClean="0"/>
              <a:t>Középiskolai múlt hatása (</a:t>
            </a:r>
            <a:r>
              <a:rPr lang="hu-HU" sz="2400" dirty="0" err="1" smtClean="0"/>
              <a:t>mentorálás</a:t>
            </a:r>
            <a:r>
              <a:rPr lang="hu-HU" sz="2400" dirty="0" smtClean="0"/>
              <a:t>, versenyek),</a:t>
            </a:r>
          </a:p>
          <a:p>
            <a:pPr lvl="1">
              <a:defRPr/>
            </a:pPr>
            <a:r>
              <a:rPr lang="hu-HU" sz="2400" dirty="0" smtClean="0"/>
              <a:t>Szakkollégiumba jelentkezés célja: szakmai kibontakozás lehetősége, kapcsolatépítés, személyiségfejlődés</a:t>
            </a:r>
          </a:p>
          <a:p>
            <a:pPr marL="342900" lvl="1" indent="-342900">
              <a:buNone/>
              <a:defRPr/>
            </a:pPr>
            <a:r>
              <a:rPr lang="hu-HU" b="1" dirty="0" smtClean="0">
                <a:solidFill>
                  <a:srgbClr val="7030A0"/>
                </a:solidFill>
                <a:ea typeface="+mn-ea"/>
              </a:rPr>
              <a:t>Kutató Kerestetik (PSAT)</a:t>
            </a:r>
          </a:p>
          <a:p>
            <a:pPr lvl="1">
              <a:buFontTx/>
              <a:buChar char="-"/>
              <a:defRPr/>
            </a:pPr>
            <a:r>
              <a:rPr lang="hu-HU" sz="2400" dirty="0" smtClean="0"/>
              <a:t>Legfontosabb motivációs tényezők: elkötelezettség; szorgalom; tapasztalatokra való nyitottság</a:t>
            </a:r>
          </a:p>
          <a:p>
            <a:pPr lvl="1">
              <a:buFontTx/>
              <a:buChar char="-"/>
              <a:defRPr/>
            </a:pPr>
            <a:r>
              <a:rPr lang="hu-HU" sz="2400" dirty="0" smtClean="0"/>
              <a:t>Legfontosabb befolyásoló tényezők: </a:t>
            </a:r>
            <a:r>
              <a:rPr lang="hu-HU" sz="2400" dirty="0" smtClean="0">
                <a:ea typeface="+mn-ea"/>
              </a:rPr>
              <a:t>szakmai kíváncsiság, konkrét karriercél, szakmai ambíció szakmai mentor, példakép befolyása</a:t>
            </a:r>
          </a:p>
          <a:p>
            <a:pPr marL="342900" lvl="1" indent="-342900">
              <a:buNone/>
              <a:defRPr/>
            </a:pPr>
            <a:r>
              <a:rPr lang="hu-HU" sz="3100" b="1" dirty="0" smtClean="0">
                <a:solidFill>
                  <a:srgbClr val="7030A0"/>
                </a:solidFill>
              </a:rPr>
              <a:t>Aurora project</a:t>
            </a:r>
            <a:endParaRPr lang="hu-HU" sz="3100" b="1" dirty="0">
              <a:solidFill>
                <a:srgbClr val="7030A0"/>
              </a:solidFill>
            </a:endParaRPr>
          </a:p>
          <a:p>
            <a:pPr lvl="1">
              <a:buFontTx/>
              <a:buChar char="-"/>
              <a:defRPr/>
            </a:pPr>
            <a:r>
              <a:rPr lang="hu-HU" sz="2700" dirty="0" smtClean="0">
                <a:solidFill>
                  <a:prstClr val="black"/>
                </a:solidFill>
              </a:rPr>
              <a:t>A </a:t>
            </a:r>
            <a:r>
              <a:rPr lang="hu-HU" sz="2700" dirty="0" err="1" smtClean="0">
                <a:solidFill>
                  <a:prstClr val="black"/>
                </a:solidFill>
              </a:rPr>
              <a:t>Tuft</a:t>
            </a:r>
            <a:r>
              <a:rPr lang="hu-HU" sz="2700" dirty="0" smtClean="0">
                <a:solidFill>
                  <a:prstClr val="black"/>
                </a:solidFill>
              </a:rPr>
              <a:t> Egyetemen a WICS alapján készített tehetségdiagnosztikai feladatsor az egyetemi felvételi eljárást kiegészítve</a:t>
            </a:r>
          </a:p>
          <a:p>
            <a:pPr marL="342900" lvl="1" indent="-342900">
              <a:buNone/>
              <a:defRPr/>
            </a:pPr>
            <a:r>
              <a:rPr lang="hu-HU" sz="3100" b="1" dirty="0" err="1" smtClean="0">
                <a:solidFill>
                  <a:srgbClr val="7030A0"/>
                </a:solidFill>
              </a:rPr>
              <a:t>Honor</a:t>
            </a:r>
            <a:r>
              <a:rPr lang="hu-HU" sz="3100" b="1" dirty="0" smtClean="0">
                <a:solidFill>
                  <a:srgbClr val="7030A0"/>
                </a:solidFill>
              </a:rPr>
              <a:t> programok hallgatóinak elemzése</a:t>
            </a:r>
          </a:p>
          <a:p>
            <a:pPr lvl="1">
              <a:buFontTx/>
              <a:buChar char="-"/>
              <a:defRPr/>
            </a:pPr>
            <a:r>
              <a:rPr lang="hu-HU" sz="2700" dirty="0" smtClean="0">
                <a:solidFill>
                  <a:prstClr val="black"/>
                </a:solidFill>
              </a:rPr>
              <a:t>Tehetséges VS nem tehetséges hallgatók összevetése; Szempontok: tanulmányi átlag, felvételi eredmény,  személyiségjegyek, szabadidő eltöltés</a:t>
            </a:r>
            <a:endParaRPr lang="hu-HU" sz="2400" dirty="0" smtClean="0">
              <a:ea typeface="+mn-ea"/>
            </a:endParaRPr>
          </a:p>
          <a:p>
            <a:pPr marL="342900" lvl="1" indent="-342900">
              <a:buNone/>
              <a:defRPr/>
            </a:pPr>
            <a:r>
              <a:rPr lang="hu-HU" sz="2900" b="1" dirty="0" smtClean="0">
                <a:solidFill>
                  <a:srgbClr val="CC0000"/>
                </a:solidFill>
              </a:rPr>
              <a:t>Összefoglaló </a:t>
            </a:r>
            <a:r>
              <a:rPr lang="hu-HU" sz="2900" b="1" dirty="0">
                <a:solidFill>
                  <a:srgbClr val="CC0000"/>
                </a:solidFill>
              </a:rPr>
              <a:t>szakirodalom: </a:t>
            </a:r>
          </a:p>
          <a:p>
            <a:pPr lvl="1">
              <a:buFontTx/>
              <a:buChar char="-"/>
              <a:defRPr/>
            </a:pPr>
            <a:r>
              <a:rPr lang="hu-HU" sz="2900" dirty="0"/>
              <a:t>Bodnár G., Takács I., Balogh Á. (2011): Tehetségmenedzsment a felsőoktatásban. Magyar Tehetségsegítő Szervezetek Szövetsége, </a:t>
            </a:r>
            <a:r>
              <a:rPr lang="hu-HU" sz="2900" dirty="0" smtClean="0"/>
              <a:t>Budapest</a:t>
            </a:r>
            <a:endParaRPr lang="hu-HU" sz="2900" dirty="0"/>
          </a:p>
          <a:p>
            <a:pPr lvl="1">
              <a:buFontTx/>
              <a:buChar char="-"/>
              <a:defRPr/>
            </a:pPr>
            <a:r>
              <a:rPr lang="en-US" sz="2900" dirty="0" err="1"/>
              <a:t>Wolfensberger</a:t>
            </a:r>
            <a:r>
              <a:rPr lang="en-US" sz="2900" dirty="0"/>
              <a:t>, M. (2015): Talent development in European Higher Education. </a:t>
            </a:r>
            <a:r>
              <a:rPr lang="en-US" sz="2900" dirty="0" err="1"/>
              <a:t>SpringerOpen</a:t>
            </a:r>
            <a:r>
              <a:rPr lang="en-US" sz="2900" dirty="0"/>
              <a:t>, </a:t>
            </a:r>
            <a:r>
              <a:rPr lang="en-US" sz="2900" dirty="0" smtClean="0"/>
              <a:t>Heidelberg</a:t>
            </a:r>
            <a:endParaRPr lang="hu-HU" sz="2900" dirty="0" smtClean="0"/>
          </a:p>
          <a:p>
            <a:pPr lvl="1">
              <a:spcAft>
                <a:spcPts val="0"/>
              </a:spcAft>
              <a:buFontTx/>
              <a:buChar char="-"/>
              <a:defRPr/>
            </a:pPr>
            <a:r>
              <a:rPr lang="hu-HU" sz="2900" dirty="0" err="1" smtClean="0"/>
              <a:t>Cognard-Black</a:t>
            </a:r>
            <a:r>
              <a:rPr lang="hu-HU" sz="2900" dirty="0" smtClean="0"/>
              <a:t>, A. J., </a:t>
            </a:r>
            <a:r>
              <a:rPr lang="hu-HU" sz="2900" dirty="0" err="1" smtClean="0"/>
              <a:t>Spisak</a:t>
            </a:r>
            <a:r>
              <a:rPr lang="hu-HU" sz="2900" dirty="0" smtClean="0"/>
              <a:t>, A. L. (2019): </a:t>
            </a:r>
            <a:r>
              <a:rPr lang="hu-HU" sz="2900" dirty="0" err="1" smtClean="0"/>
              <a:t>Creating</a:t>
            </a:r>
            <a:r>
              <a:rPr lang="hu-HU" sz="2900" dirty="0" smtClean="0"/>
              <a:t> a </a:t>
            </a:r>
            <a:r>
              <a:rPr lang="hu-HU" sz="2900" dirty="0" err="1" smtClean="0"/>
              <a:t>Profile</a:t>
            </a:r>
            <a:r>
              <a:rPr lang="hu-HU" sz="2900" dirty="0" smtClean="0"/>
              <a:t> of an </a:t>
            </a:r>
            <a:r>
              <a:rPr lang="hu-HU" sz="2900" dirty="0" err="1" smtClean="0"/>
              <a:t>Honors</a:t>
            </a:r>
            <a:r>
              <a:rPr lang="hu-HU" sz="2900" dirty="0" smtClean="0"/>
              <a:t> </a:t>
            </a:r>
            <a:r>
              <a:rPr lang="hu-HU" sz="2900" dirty="0" err="1" smtClean="0"/>
              <a:t>Student</a:t>
            </a:r>
            <a:r>
              <a:rPr lang="hu-HU" sz="2900" dirty="0" smtClean="0"/>
              <a:t>: A </a:t>
            </a:r>
            <a:r>
              <a:rPr lang="hu-HU" sz="2900" dirty="0" err="1" smtClean="0"/>
              <a:t>Comparison</a:t>
            </a:r>
            <a:r>
              <a:rPr lang="hu-HU" sz="2900" dirty="0" smtClean="0"/>
              <a:t> of </a:t>
            </a:r>
            <a:r>
              <a:rPr lang="hu-HU" sz="2900" dirty="0" err="1" smtClean="0"/>
              <a:t>Honors</a:t>
            </a:r>
            <a:r>
              <a:rPr lang="hu-HU" sz="2900" dirty="0" smtClean="0"/>
              <a:t> and </a:t>
            </a:r>
            <a:r>
              <a:rPr lang="hu-HU" sz="2900" dirty="0" err="1" smtClean="0"/>
              <a:t>Non-Honors</a:t>
            </a:r>
            <a:r>
              <a:rPr lang="hu-HU" sz="2900" dirty="0" smtClean="0"/>
              <a:t> </a:t>
            </a:r>
            <a:r>
              <a:rPr lang="hu-HU" sz="2900" dirty="0" err="1" smtClean="0"/>
              <a:t>Students</a:t>
            </a:r>
            <a:r>
              <a:rPr lang="hu-HU" sz="2900" dirty="0" smtClean="0"/>
              <a:t> </a:t>
            </a:r>
            <a:r>
              <a:rPr lang="hu-HU" sz="2900" dirty="0" err="1" smtClean="0"/>
              <a:t>at</a:t>
            </a:r>
            <a:r>
              <a:rPr lang="hu-HU" sz="2900" dirty="0" smtClean="0"/>
              <a:t> Public Research </a:t>
            </a:r>
            <a:r>
              <a:rPr lang="hu-HU" sz="2900" dirty="0" err="1" smtClean="0"/>
              <a:t>Universities</a:t>
            </a:r>
            <a:r>
              <a:rPr lang="hu-HU" sz="2900" dirty="0" smtClean="0"/>
              <a:t> </a:t>
            </a:r>
            <a:r>
              <a:rPr lang="hu-HU" sz="2900" dirty="0" err="1" smtClean="0"/>
              <a:t>in</a:t>
            </a:r>
            <a:r>
              <a:rPr lang="hu-HU" sz="2900" dirty="0" smtClean="0"/>
              <a:t> </a:t>
            </a:r>
            <a:r>
              <a:rPr lang="hu-HU" sz="2900" dirty="0" err="1" smtClean="0"/>
              <a:t>the</a:t>
            </a:r>
            <a:r>
              <a:rPr lang="hu-HU" sz="2900" dirty="0" smtClean="0"/>
              <a:t> United </a:t>
            </a:r>
            <a:r>
              <a:rPr lang="hu-HU" sz="2900" dirty="0" err="1" smtClean="0"/>
              <a:t>States</a:t>
            </a:r>
            <a:r>
              <a:rPr lang="hu-HU" sz="2900" dirty="0" smtClean="0"/>
              <a:t>. Journal of </a:t>
            </a:r>
            <a:r>
              <a:rPr lang="hu-HU" sz="2900" dirty="0" err="1" smtClean="0"/>
              <a:t>the</a:t>
            </a:r>
            <a:r>
              <a:rPr lang="hu-HU" sz="2900" dirty="0" smtClean="0"/>
              <a:t> National </a:t>
            </a:r>
            <a:r>
              <a:rPr lang="hu-HU" sz="2900" dirty="0" err="1" smtClean="0"/>
              <a:t>Collegiate</a:t>
            </a:r>
            <a:r>
              <a:rPr lang="hu-HU" sz="2900" dirty="0" smtClean="0"/>
              <a:t> </a:t>
            </a:r>
            <a:r>
              <a:rPr lang="hu-HU" sz="2900" dirty="0" err="1" smtClean="0"/>
              <a:t>Honors</a:t>
            </a:r>
            <a:r>
              <a:rPr lang="hu-HU" sz="2900" dirty="0" smtClean="0"/>
              <a:t> </a:t>
            </a:r>
            <a:r>
              <a:rPr lang="hu-HU" sz="2900" dirty="0" err="1" smtClean="0"/>
              <a:t>Council</a:t>
            </a:r>
            <a:r>
              <a:rPr lang="hu-HU" sz="2900" dirty="0" smtClean="0"/>
              <a:t>, 20 (1). p 123-157.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214290"/>
            <a:ext cx="8143932" cy="642942"/>
          </a:xfrm>
        </p:spPr>
        <p:txBody>
          <a:bodyPr>
            <a:noAutofit/>
          </a:bodyPr>
          <a:lstStyle/>
          <a:p>
            <a:pPr eaLnBrk="1" hangingPunct="1"/>
            <a:r>
              <a:rPr lang="hu-HU" sz="3300" dirty="0" smtClean="0"/>
              <a:t>Tehetséggondozás a magyar felsőoktatásban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142984"/>
            <a:ext cx="8358246" cy="51663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u-HU" sz="2800" dirty="0" smtClean="0"/>
              <a:t>Alkotmányi jogszabályok (A felsőoktatásról szóló 2005. évi CXXXI. Törvény)</a:t>
            </a:r>
          </a:p>
          <a:p>
            <a:pPr eaLnBrk="1" hangingPunct="1">
              <a:lnSpc>
                <a:spcPct val="90000"/>
              </a:lnSpc>
            </a:pPr>
            <a:r>
              <a:rPr lang="hu-HU" sz="2800" dirty="0" smtClean="0"/>
              <a:t>Ösztöndíjak</a:t>
            </a:r>
          </a:p>
          <a:p>
            <a:pPr eaLnBrk="1" hangingPunct="1">
              <a:lnSpc>
                <a:spcPct val="90000"/>
              </a:lnSpc>
            </a:pPr>
            <a:r>
              <a:rPr lang="hu-HU" sz="2800" dirty="0" smtClean="0"/>
              <a:t>Összegyetemi programok</a:t>
            </a:r>
          </a:p>
          <a:p>
            <a:pPr eaLnBrk="1" hangingPunct="1">
              <a:lnSpc>
                <a:spcPct val="90000"/>
              </a:lnSpc>
            </a:pPr>
            <a:r>
              <a:rPr lang="hu-HU" sz="2800" dirty="0" smtClean="0"/>
              <a:t>Géniusz program: „Tehetségpontok” kiterjesztése</a:t>
            </a:r>
          </a:p>
          <a:p>
            <a:pPr eaLnBrk="1" hangingPunct="1">
              <a:lnSpc>
                <a:spcPct val="90000"/>
              </a:lnSpc>
            </a:pPr>
            <a:r>
              <a:rPr lang="hu-HU" sz="2800" dirty="0" smtClean="0"/>
              <a:t>TDK rendszer</a:t>
            </a:r>
          </a:p>
          <a:p>
            <a:pPr eaLnBrk="1" hangingPunct="1">
              <a:lnSpc>
                <a:spcPct val="90000"/>
              </a:lnSpc>
            </a:pPr>
            <a:r>
              <a:rPr lang="hu-HU" sz="2800" dirty="0" smtClean="0"/>
              <a:t>Szakkollégiumi mozgalom</a:t>
            </a:r>
          </a:p>
          <a:p>
            <a:pPr eaLnBrk="1" hangingPunct="1">
              <a:lnSpc>
                <a:spcPct val="90000"/>
              </a:lnSpc>
            </a:pPr>
            <a:endParaRPr lang="hu-HU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7929618" cy="642942"/>
          </a:xfrm>
        </p:spPr>
        <p:txBody>
          <a:bodyPr>
            <a:normAutofit/>
          </a:bodyPr>
          <a:lstStyle/>
          <a:p>
            <a:r>
              <a:rPr lang="hu-HU" sz="3600" dirty="0" smtClean="0"/>
              <a:t>A tehetségek azonosításának módszerei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5143536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/>
              <a:t>IQ teszt, tanulmányi eredmény, (</a:t>
            </a:r>
            <a:r>
              <a:rPr lang="hu-HU" dirty="0" err="1" smtClean="0"/>
              <a:t>Honor</a:t>
            </a:r>
            <a:r>
              <a:rPr lang="hu-HU" dirty="0" smtClean="0"/>
              <a:t> programok, DETEP régen)</a:t>
            </a:r>
          </a:p>
          <a:p>
            <a:r>
              <a:rPr lang="hu-HU" dirty="0" smtClean="0"/>
              <a:t>Meglévő tudományos teljesítmények értékelése (például </a:t>
            </a:r>
            <a:r>
              <a:rPr lang="hu-HU" dirty="0" err="1" smtClean="0"/>
              <a:t>SZTEhetségpont</a:t>
            </a:r>
            <a:r>
              <a:rPr lang="hu-HU" dirty="0" smtClean="0"/>
              <a:t>)</a:t>
            </a:r>
          </a:p>
          <a:p>
            <a:r>
              <a:rPr lang="hu-HU" dirty="0" smtClean="0"/>
              <a:t>Motivációs levél, esszé, ajánlás (például </a:t>
            </a:r>
            <a:r>
              <a:rPr lang="hu-HU" dirty="0" err="1" smtClean="0"/>
              <a:t>Kerpel</a:t>
            </a:r>
            <a:r>
              <a:rPr lang="hu-HU" dirty="0" smtClean="0"/>
              <a:t> </a:t>
            </a:r>
            <a:r>
              <a:rPr lang="hu-HU" dirty="0" err="1" smtClean="0"/>
              <a:t>Forniusz</a:t>
            </a:r>
            <a:r>
              <a:rPr lang="hu-HU" dirty="0" smtClean="0"/>
              <a:t> Ödön Program – SOTE, szakkollégiumi felvételik)</a:t>
            </a:r>
          </a:p>
          <a:p>
            <a:r>
              <a:rPr lang="hu-HU" dirty="0" smtClean="0"/>
              <a:t>Komplex </a:t>
            </a:r>
            <a:r>
              <a:rPr lang="hu-HU" dirty="0" err="1" smtClean="0"/>
              <a:t>tesztbatéria</a:t>
            </a:r>
            <a:r>
              <a:rPr lang="hu-HU" dirty="0" smtClean="0"/>
              <a:t>; modell alapon (Aurora project)</a:t>
            </a:r>
          </a:p>
          <a:p>
            <a:r>
              <a:rPr lang="hu-HU" dirty="0" smtClean="0"/>
              <a:t>Pusztán jelentkezés, érdeklődés útján – DE! teljesíteni kell a kritériumokat (kutatócsoportok, német, osztrák, holland programok)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funne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1357298"/>
            <a:ext cx="3705227" cy="3767153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4929190" cy="1011222"/>
          </a:xfrm>
        </p:spPr>
        <p:txBody>
          <a:bodyPr>
            <a:normAutofit fontScale="90000"/>
          </a:bodyPr>
          <a:lstStyle/>
          <a:p>
            <a:r>
              <a:rPr lang="hu-HU" sz="3600" dirty="0" smtClean="0"/>
              <a:t>A disszertációm felépítése: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0" y="1357298"/>
            <a:ext cx="5072098" cy="3714776"/>
          </a:xfrm>
        </p:spPr>
        <p:txBody>
          <a:bodyPr>
            <a:normAutofit/>
          </a:bodyPr>
          <a:lstStyle/>
          <a:p>
            <a:r>
              <a:rPr lang="hu-HU" dirty="0" smtClean="0"/>
              <a:t>Első lépés: (pilótavizsgálat) Tehetségmenedzsment- szakemberek</a:t>
            </a:r>
          </a:p>
          <a:p>
            <a:endParaRPr lang="hu-HU" dirty="0" smtClean="0"/>
          </a:p>
          <a:p>
            <a:r>
              <a:rPr lang="hu-HU" dirty="0" smtClean="0"/>
              <a:t>Második lépés: Oktatók</a:t>
            </a:r>
          </a:p>
          <a:p>
            <a:endParaRPr lang="hu-HU" dirty="0" smtClean="0"/>
          </a:p>
          <a:p>
            <a:r>
              <a:rPr lang="hu-HU" dirty="0" smtClean="0"/>
              <a:t>Harmadik lépés: Hallgatók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5286380" y="1714488"/>
            <a:ext cx="3429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 smtClean="0"/>
              <a:t>73 tényező</a:t>
            </a:r>
            <a:endParaRPr lang="hu-HU" sz="40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5500694" y="3000372"/>
            <a:ext cx="292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/>
              <a:t>66 tulajdonság</a:t>
            </a:r>
            <a:endParaRPr lang="hu-HU" sz="28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5500694" y="4286256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 smtClean="0"/>
              <a:t>6</a:t>
            </a:r>
            <a:endParaRPr lang="hu-HU" sz="3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1931</TotalTime>
  <Words>2511</Words>
  <Application>Microsoft Office PowerPoint</Application>
  <PresentationFormat>Diavetítés a képernyőre (4:3 oldalarány)</PresentationFormat>
  <Paragraphs>600</Paragraphs>
  <Slides>36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36</vt:i4>
      </vt:variant>
    </vt:vector>
  </HeadingPairs>
  <TitlesOfParts>
    <vt:vector size="37" baseType="lpstr">
      <vt:lpstr>Office-téma</vt:lpstr>
      <vt:lpstr>A tudományos tehetség összetevőinek vizsgálata a felsőoktatási tehetséggondozásban résztvevő hallgatók körében</vt:lpstr>
      <vt:lpstr>A tehetség definiálása: tudományos aspektus</vt:lpstr>
      <vt:lpstr>Nemzetközi perspektíva</vt:lpstr>
      <vt:lpstr>A téma társadalmi relevanciája és újszerűsége</vt:lpstr>
      <vt:lpstr>Korábbi tanulmányok a tudományos kreativitásról</vt:lpstr>
      <vt:lpstr>Aktuális kutatások a felsőoktatási tehetséggondozás témájában</vt:lpstr>
      <vt:lpstr>Tehetséggondozás a magyar felsőoktatásban </vt:lpstr>
      <vt:lpstr>A tehetségek azonosításának módszerei</vt:lpstr>
      <vt:lpstr>A disszertációm felépítése:</vt:lpstr>
      <vt:lpstr>Első lépés: (pilótavizsgálat) Tehetséggondozásért felelős szakemberek vizsgálata</vt:lpstr>
      <vt:lpstr>Statisztikai elemzés</vt:lpstr>
      <vt:lpstr>Kezdeti tapasztalatok</vt:lpstr>
      <vt:lpstr>A lista…</vt:lpstr>
      <vt:lpstr>2. lépés: az oktatók vizsgálata</vt:lpstr>
      <vt:lpstr>15. dia</vt:lpstr>
      <vt:lpstr>16. dia</vt:lpstr>
      <vt:lpstr>Eloszlások</vt:lpstr>
      <vt:lpstr>18. dia</vt:lpstr>
      <vt:lpstr>19. dia</vt:lpstr>
      <vt:lpstr>Tudományterületek közötti különbségek (Logisztikus regresszióanalízis) (H2)</vt:lpstr>
      <vt:lpstr>3. lépés: A hallgatók vizsgálata validált pszichológiai becslőskálák segítségével</vt:lpstr>
      <vt:lpstr>A tudományos tehetség hat legfontosabb összetevőjének további vizsgálata</vt:lpstr>
      <vt:lpstr>Leíró statisztikai elemzés</vt:lpstr>
      <vt:lpstr>Normalitás és reliabilitás</vt:lpstr>
      <vt:lpstr>Validitás</vt:lpstr>
      <vt:lpstr>Sztenderdekhez való viszonyítás (H3)</vt:lpstr>
      <vt:lpstr>Becslőskálák  bejóslóereje a tudományos tevékenységekre nézve (H4)</vt:lpstr>
      <vt:lpstr>Becslőskálák  bejóslóereje a tudományos pálya iránti érdeklődésre nézve (H5)</vt:lpstr>
      <vt:lpstr>Becslőskálák  bejóslóereje a karriercélra nézve (H6)</vt:lpstr>
      <vt:lpstr>Tudományterületek közti különbségek (H7)</vt:lpstr>
      <vt:lpstr>Tehetség-tulajdonságok választásai a hallgatók önjellemzése alapján (H8)</vt:lpstr>
      <vt:lpstr>Diszkusszió</vt:lpstr>
      <vt:lpstr>„Poszt-disszertációs” kérdőív oktatók számára</vt:lpstr>
      <vt:lpstr>Az új kutatás eredményei</vt:lpstr>
      <vt:lpstr>35. dia</vt:lpstr>
      <vt:lpstr>36.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Tehetségprofil-szerkesztés</dc:title>
  <dc:creator>kimimaro kaguya</dc:creator>
  <cp:lastModifiedBy>User</cp:lastModifiedBy>
  <cp:revision>216</cp:revision>
  <dcterms:created xsi:type="dcterms:W3CDTF">2016-01-27T18:05:07Z</dcterms:created>
  <dcterms:modified xsi:type="dcterms:W3CDTF">2019-11-25T17:32:24Z</dcterms:modified>
</cp:coreProperties>
</file>