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1" r:id="rId5"/>
    <p:sldId id="280" r:id="rId6"/>
    <p:sldId id="282" r:id="rId7"/>
    <p:sldId id="283" r:id="rId8"/>
    <p:sldId id="284" r:id="rId9"/>
    <p:sldId id="264" r:id="rId10"/>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18" autoAdjust="0"/>
    <p:restoredTop sz="94660"/>
  </p:normalViewPr>
  <p:slideViewPr>
    <p:cSldViewPr snapToGrid="0">
      <p:cViewPr varScale="1">
        <p:scale>
          <a:sx n="115" d="100"/>
          <a:sy n="115" d="100"/>
        </p:scale>
        <p:origin x="48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7C14F603-D10C-4D39-B790-FBC813FFF7D5}" type="datetimeFigureOut">
              <a:rPr lang="hu-HU" smtClean="0"/>
              <a:t>2019.11.27.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CF68002-A7FA-4C8B-BCE7-C2AD25A3B996}" type="slidenum">
              <a:rPr lang="hu-HU" smtClean="0"/>
              <a:t>‹#›</a:t>
            </a:fld>
            <a:endParaRPr lang="hu-HU"/>
          </a:p>
        </p:txBody>
      </p:sp>
    </p:spTree>
    <p:extLst>
      <p:ext uri="{BB962C8B-B14F-4D97-AF65-F5344CB8AC3E}">
        <p14:creationId xmlns:p14="http://schemas.microsoft.com/office/powerpoint/2010/main" val="3344144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7C14F603-D10C-4D39-B790-FBC813FFF7D5}" type="datetimeFigureOut">
              <a:rPr lang="hu-HU" smtClean="0"/>
              <a:t>2019.11.27.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CF68002-A7FA-4C8B-BCE7-C2AD25A3B996}" type="slidenum">
              <a:rPr lang="hu-HU" smtClean="0"/>
              <a:t>‹#›</a:t>
            </a:fld>
            <a:endParaRPr lang="hu-HU"/>
          </a:p>
        </p:txBody>
      </p:sp>
    </p:spTree>
    <p:extLst>
      <p:ext uri="{BB962C8B-B14F-4D97-AF65-F5344CB8AC3E}">
        <p14:creationId xmlns:p14="http://schemas.microsoft.com/office/powerpoint/2010/main" val="1286549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7C14F603-D10C-4D39-B790-FBC813FFF7D5}" type="datetimeFigureOut">
              <a:rPr lang="hu-HU" smtClean="0"/>
              <a:t>2019.11.27.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CF68002-A7FA-4C8B-BCE7-C2AD25A3B996}" type="slidenum">
              <a:rPr lang="hu-HU" smtClean="0"/>
              <a:t>‹#›</a:t>
            </a:fld>
            <a:endParaRPr lang="hu-HU"/>
          </a:p>
        </p:txBody>
      </p:sp>
    </p:spTree>
    <p:extLst>
      <p:ext uri="{BB962C8B-B14F-4D97-AF65-F5344CB8AC3E}">
        <p14:creationId xmlns:p14="http://schemas.microsoft.com/office/powerpoint/2010/main" val="483975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7C14F603-D10C-4D39-B790-FBC813FFF7D5}" type="datetimeFigureOut">
              <a:rPr lang="hu-HU" smtClean="0"/>
              <a:t>2019.11.27.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CF68002-A7FA-4C8B-BCE7-C2AD25A3B996}" type="slidenum">
              <a:rPr lang="hu-HU" smtClean="0"/>
              <a:t>‹#›</a:t>
            </a:fld>
            <a:endParaRPr lang="hu-HU"/>
          </a:p>
        </p:txBody>
      </p:sp>
    </p:spTree>
    <p:extLst>
      <p:ext uri="{BB962C8B-B14F-4D97-AF65-F5344CB8AC3E}">
        <p14:creationId xmlns:p14="http://schemas.microsoft.com/office/powerpoint/2010/main" val="206585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7C14F603-D10C-4D39-B790-FBC813FFF7D5}" type="datetimeFigureOut">
              <a:rPr lang="hu-HU" smtClean="0"/>
              <a:t>2019.11.27.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CF68002-A7FA-4C8B-BCE7-C2AD25A3B996}" type="slidenum">
              <a:rPr lang="hu-HU" smtClean="0"/>
              <a:t>‹#›</a:t>
            </a:fld>
            <a:endParaRPr lang="hu-HU"/>
          </a:p>
        </p:txBody>
      </p:sp>
    </p:spTree>
    <p:extLst>
      <p:ext uri="{BB962C8B-B14F-4D97-AF65-F5344CB8AC3E}">
        <p14:creationId xmlns:p14="http://schemas.microsoft.com/office/powerpoint/2010/main" val="310812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7C14F603-D10C-4D39-B790-FBC813FFF7D5}" type="datetimeFigureOut">
              <a:rPr lang="hu-HU" smtClean="0"/>
              <a:t>2019.11.27.</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CF68002-A7FA-4C8B-BCE7-C2AD25A3B996}" type="slidenum">
              <a:rPr lang="hu-HU" smtClean="0"/>
              <a:t>‹#›</a:t>
            </a:fld>
            <a:endParaRPr lang="hu-HU"/>
          </a:p>
        </p:txBody>
      </p:sp>
    </p:spTree>
    <p:extLst>
      <p:ext uri="{BB962C8B-B14F-4D97-AF65-F5344CB8AC3E}">
        <p14:creationId xmlns:p14="http://schemas.microsoft.com/office/powerpoint/2010/main" val="4141595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7C14F603-D10C-4D39-B790-FBC813FFF7D5}" type="datetimeFigureOut">
              <a:rPr lang="hu-HU" smtClean="0"/>
              <a:t>2019.11.27.</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ECF68002-A7FA-4C8B-BCE7-C2AD25A3B996}" type="slidenum">
              <a:rPr lang="hu-HU" smtClean="0"/>
              <a:t>‹#›</a:t>
            </a:fld>
            <a:endParaRPr lang="hu-HU"/>
          </a:p>
        </p:txBody>
      </p:sp>
    </p:spTree>
    <p:extLst>
      <p:ext uri="{BB962C8B-B14F-4D97-AF65-F5344CB8AC3E}">
        <p14:creationId xmlns:p14="http://schemas.microsoft.com/office/powerpoint/2010/main" val="1519843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7C14F603-D10C-4D39-B790-FBC813FFF7D5}" type="datetimeFigureOut">
              <a:rPr lang="hu-HU" smtClean="0"/>
              <a:t>2019.11.27.</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ECF68002-A7FA-4C8B-BCE7-C2AD25A3B996}" type="slidenum">
              <a:rPr lang="hu-HU" smtClean="0"/>
              <a:t>‹#›</a:t>
            </a:fld>
            <a:endParaRPr lang="hu-HU"/>
          </a:p>
        </p:txBody>
      </p:sp>
    </p:spTree>
    <p:extLst>
      <p:ext uri="{BB962C8B-B14F-4D97-AF65-F5344CB8AC3E}">
        <p14:creationId xmlns:p14="http://schemas.microsoft.com/office/powerpoint/2010/main" val="2459502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7C14F603-D10C-4D39-B790-FBC813FFF7D5}" type="datetimeFigureOut">
              <a:rPr lang="hu-HU" smtClean="0"/>
              <a:t>2019.11.27.</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ECF68002-A7FA-4C8B-BCE7-C2AD25A3B996}" type="slidenum">
              <a:rPr lang="hu-HU" smtClean="0"/>
              <a:t>‹#›</a:t>
            </a:fld>
            <a:endParaRPr lang="hu-HU"/>
          </a:p>
        </p:txBody>
      </p:sp>
    </p:spTree>
    <p:extLst>
      <p:ext uri="{BB962C8B-B14F-4D97-AF65-F5344CB8AC3E}">
        <p14:creationId xmlns:p14="http://schemas.microsoft.com/office/powerpoint/2010/main" val="626230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7C14F603-D10C-4D39-B790-FBC813FFF7D5}" type="datetimeFigureOut">
              <a:rPr lang="hu-HU" smtClean="0"/>
              <a:t>2019.11.27.</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CF68002-A7FA-4C8B-BCE7-C2AD25A3B996}" type="slidenum">
              <a:rPr lang="hu-HU" smtClean="0"/>
              <a:t>‹#›</a:t>
            </a:fld>
            <a:endParaRPr lang="hu-HU"/>
          </a:p>
        </p:txBody>
      </p:sp>
    </p:spTree>
    <p:extLst>
      <p:ext uri="{BB962C8B-B14F-4D97-AF65-F5344CB8AC3E}">
        <p14:creationId xmlns:p14="http://schemas.microsoft.com/office/powerpoint/2010/main" val="995809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7C14F603-D10C-4D39-B790-FBC813FFF7D5}" type="datetimeFigureOut">
              <a:rPr lang="hu-HU" smtClean="0"/>
              <a:t>2019.11.27.</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CF68002-A7FA-4C8B-BCE7-C2AD25A3B996}" type="slidenum">
              <a:rPr lang="hu-HU" smtClean="0"/>
              <a:t>‹#›</a:t>
            </a:fld>
            <a:endParaRPr lang="hu-HU"/>
          </a:p>
        </p:txBody>
      </p:sp>
    </p:spTree>
    <p:extLst>
      <p:ext uri="{BB962C8B-B14F-4D97-AF65-F5344CB8AC3E}">
        <p14:creationId xmlns:p14="http://schemas.microsoft.com/office/powerpoint/2010/main" val="3838658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14F603-D10C-4D39-B790-FBC813FFF7D5}" type="datetimeFigureOut">
              <a:rPr lang="hu-HU" smtClean="0"/>
              <a:t>2019.11.27.</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68002-A7FA-4C8B-BCE7-C2AD25A3B996}" type="slidenum">
              <a:rPr lang="hu-HU" smtClean="0"/>
              <a:t>‹#›</a:t>
            </a:fld>
            <a:endParaRPr lang="hu-HU"/>
          </a:p>
        </p:txBody>
      </p:sp>
    </p:spTree>
    <p:extLst>
      <p:ext uri="{BB962C8B-B14F-4D97-AF65-F5344CB8AC3E}">
        <p14:creationId xmlns:p14="http://schemas.microsoft.com/office/powerpoint/2010/main" val="3704172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p:cNvPicPr/>
          <p:nvPr/>
        </p:nvPicPr>
        <p:blipFill>
          <a:blip r:embed="rId2" cstate="print">
            <a:extLst>
              <a:ext uri="{28A0092B-C50C-407E-A947-70E740481C1C}">
                <a14:useLocalDpi xmlns:a14="http://schemas.microsoft.com/office/drawing/2010/main" val="0"/>
              </a:ext>
            </a:extLst>
          </a:blip>
          <a:stretch>
            <a:fillRect/>
          </a:stretch>
        </p:blipFill>
        <p:spPr>
          <a:xfrm>
            <a:off x="982974" y="785429"/>
            <a:ext cx="5669990" cy="1747542"/>
          </a:xfrm>
          <a:prstGeom prst="rect">
            <a:avLst/>
          </a:prstGeom>
        </p:spPr>
      </p:pic>
      <p:sp>
        <p:nvSpPr>
          <p:cNvPr id="3" name="Szövegdoboz 2"/>
          <p:cNvSpPr txBox="1"/>
          <p:nvPr/>
        </p:nvSpPr>
        <p:spPr>
          <a:xfrm>
            <a:off x="3341716" y="3543678"/>
            <a:ext cx="8402609" cy="2862322"/>
          </a:xfrm>
          <a:prstGeom prst="rect">
            <a:avLst/>
          </a:prstGeom>
          <a:noFill/>
        </p:spPr>
        <p:txBody>
          <a:bodyPr wrap="square" rtlCol="0">
            <a:spAutoFit/>
          </a:bodyPr>
          <a:lstStyle/>
          <a:p>
            <a:pPr algn="ctr"/>
            <a:r>
              <a:rPr lang="hu-HU" sz="6000" dirty="0" smtClean="0"/>
              <a:t>Tehetséggondozás a Pécsi Szakképzési Centrum tagintézményeiben</a:t>
            </a:r>
            <a:endParaRPr lang="hu-HU" sz="6000" dirty="0"/>
          </a:p>
        </p:txBody>
      </p:sp>
    </p:spTree>
    <p:extLst>
      <p:ext uri="{BB962C8B-B14F-4D97-AF65-F5344CB8AC3E}">
        <p14:creationId xmlns:p14="http://schemas.microsoft.com/office/powerpoint/2010/main" val="1057698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07548"/>
            <a:ext cx="10515600" cy="1325563"/>
          </a:xfrm>
        </p:spPr>
        <p:txBody>
          <a:bodyPr/>
          <a:lstStyle/>
          <a:p>
            <a:pPr algn="ctr"/>
            <a:r>
              <a:rPr lang="hu-HU" dirty="0" smtClean="0"/>
              <a:t>Pécsi Szakképzési Centrum</a:t>
            </a:r>
            <a:endParaRPr lang="hu-HU" dirty="0"/>
          </a:p>
        </p:txBody>
      </p:sp>
      <p:sp>
        <p:nvSpPr>
          <p:cNvPr id="3" name="Tartalom helye 2"/>
          <p:cNvSpPr>
            <a:spLocks noGrp="1"/>
          </p:cNvSpPr>
          <p:nvPr>
            <p:ph idx="1"/>
          </p:nvPr>
        </p:nvSpPr>
        <p:spPr>
          <a:xfrm>
            <a:off x="838200" y="1107583"/>
            <a:ext cx="10515600" cy="5512158"/>
          </a:xfrm>
        </p:spPr>
        <p:txBody>
          <a:bodyPr>
            <a:normAutofit lnSpcReduction="10000"/>
          </a:bodyPr>
          <a:lstStyle/>
          <a:p>
            <a:pPr marL="0" indent="0">
              <a:buNone/>
            </a:pPr>
            <a:r>
              <a:rPr lang="hu-HU" sz="3200" dirty="0" smtClean="0"/>
              <a:t>2015. </a:t>
            </a:r>
            <a:r>
              <a:rPr lang="hu-HU" sz="3200" dirty="0"/>
              <a:t>j</a:t>
            </a:r>
            <a:r>
              <a:rPr lang="hu-HU" sz="3200" dirty="0" smtClean="0"/>
              <a:t>úlius 1.</a:t>
            </a:r>
          </a:p>
          <a:p>
            <a:pPr marL="0" indent="0">
              <a:buNone/>
            </a:pPr>
            <a:r>
              <a:rPr lang="hu-HU" sz="4000" dirty="0" smtClean="0"/>
              <a:t>KLIK → NGM (NSZFH</a:t>
            </a:r>
            <a:r>
              <a:rPr lang="hu-HU" sz="4000" dirty="0"/>
              <a:t>) </a:t>
            </a:r>
            <a:r>
              <a:rPr lang="hu-HU" sz="4000" dirty="0" smtClean="0"/>
              <a:t>→ ITM</a:t>
            </a:r>
          </a:p>
          <a:p>
            <a:pPr marL="0" indent="0" algn="ctr">
              <a:buNone/>
            </a:pPr>
            <a:r>
              <a:rPr lang="hu-HU" sz="3200" dirty="0" smtClean="0"/>
              <a:t>13 iskola 	-	8 település 	-	</a:t>
            </a:r>
            <a:r>
              <a:rPr lang="hu-HU" sz="3200" dirty="0" smtClean="0"/>
              <a:t>6.600  </a:t>
            </a:r>
            <a:r>
              <a:rPr lang="hu-HU" sz="3200" dirty="0" smtClean="0"/>
              <a:t>tanuló</a:t>
            </a:r>
          </a:p>
          <a:p>
            <a:pPr marL="0" indent="0">
              <a:buNone/>
            </a:pPr>
            <a:endParaRPr lang="hu-HU" dirty="0"/>
          </a:p>
          <a:p>
            <a:pPr marL="0" indent="0">
              <a:buNone/>
            </a:pPr>
            <a:r>
              <a:rPr lang="hu-HU" sz="3600" b="1" dirty="0" smtClean="0"/>
              <a:t>Tagintézmények: </a:t>
            </a:r>
          </a:p>
          <a:p>
            <a:pPr marL="0" indent="0">
              <a:buNone/>
            </a:pPr>
            <a:r>
              <a:rPr lang="hu-HU" sz="3200" dirty="0" smtClean="0"/>
              <a:t>Pécs, Mohács, Bóly, Komló</a:t>
            </a:r>
            <a:r>
              <a:rPr lang="hu-HU" sz="3200" dirty="0"/>
              <a:t>,</a:t>
            </a:r>
            <a:endParaRPr lang="hu-HU" sz="3200" dirty="0" smtClean="0"/>
          </a:p>
          <a:p>
            <a:pPr marL="0" indent="0">
              <a:buNone/>
            </a:pPr>
            <a:r>
              <a:rPr lang="hu-HU" sz="3200" dirty="0" smtClean="0"/>
              <a:t>Pécsvárad, Sásd, Siklós, Szigetvár</a:t>
            </a:r>
          </a:p>
          <a:p>
            <a:pPr marL="0" indent="0">
              <a:buNone/>
            </a:pPr>
            <a:endParaRPr lang="hu-HU" sz="3600" b="1" dirty="0" smtClean="0"/>
          </a:p>
          <a:p>
            <a:pPr marL="0" indent="0">
              <a:buNone/>
            </a:pPr>
            <a:r>
              <a:rPr lang="hu-HU" sz="3600" b="1" dirty="0" smtClean="0"/>
              <a:t>Főigazgatóság: </a:t>
            </a:r>
          </a:p>
          <a:p>
            <a:pPr marL="0" indent="0">
              <a:buNone/>
            </a:pPr>
            <a:r>
              <a:rPr lang="hu-HU" sz="3200" dirty="0" smtClean="0"/>
              <a:t>7622 Pécs, Batthyány u. 1-3.</a:t>
            </a:r>
            <a:endParaRPr lang="hu-HU" sz="3200" dirty="0"/>
          </a:p>
        </p:txBody>
      </p:sp>
      <p:pic>
        <p:nvPicPr>
          <p:cNvPr id="4" name="Kép 3"/>
          <p:cNvPicPr/>
          <p:nvPr/>
        </p:nvPicPr>
        <p:blipFill>
          <a:blip r:embed="rId2" cstate="print">
            <a:extLst>
              <a:ext uri="{28A0092B-C50C-407E-A947-70E740481C1C}">
                <a14:useLocalDpi xmlns:a14="http://schemas.microsoft.com/office/drawing/2010/main" val="0"/>
              </a:ext>
            </a:extLst>
          </a:blip>
          <a:stretch>
            <a:fillRect/>
          </a:stretch>
        </p:blipFill>
        <p:spPr>
          <a:xfrm>
            <a:off x="9569003" y="175973"/>
            <a:ext cx="2395470" cy="692838"/>
          </a:xfrm>
          <a:prstGeom prst="rect">
            <a:avLst/>
          </a:prstGeom>
        </p:spPr>
      </p:pic>
      <p:pic>
        <p:nvPicPr>
          <p:cNvPr id="5" name="Kép 4" descr="C:\Users\RITTLI~1\AppData\Local\Temp\Pécsi Szakképzési Centr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07382" y="3017520"/>
            <a:ext cx="5084618" cy="3840479"/>
          </a:xfrm>
          <a:prstGeom prst="rect">
            <a:avLst/>
          </a:prstGeom>
          <a:noFill/>
          <a:ln>
            <a:noFill/>
          </a:ln>
        </p:spPr>
      </p:pic>
    </p:spTree>
    <p:extLst>
      <p:ext uri="{BB962C8B-B14F-4D97-AF65-F5344CB8AC3E}">
        <p14:creationId xmlns:p14="http://schemas.microsoft.com/office/powerpoint/2010/main" val="2297966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68386"/>
            <a:ext cx="10515600" cy="1003592"/>
          </a:xfrm>
        </p:spPr>
        <p:txBody>
          <a:bodyPr/>
          <a:lstStyle/>
          <a:p>
            <a:pPr algn="ctr"/>
            <a:r>
              <a:rPr lang="hu-HU" dirty="0" smtClean="0"/>
              <a:t>Pécsi SZC célok - feladatok</a:t>
            </a:r>
            <a:endParaRPr lang="hu-HU" dirty="0"/>
          </a:p>
        </p:txBody>
      </p:sp>
      <p:sp>
        <p:nvSpPr>
          <p:cNvPr id="3" name="Tartalom helye 2"/>
          <p:cNvSpPr>
            <a:spLocks noGrp="1"/>
          </p:cNvSpPr>
          <p:nvPr>
            <p:ph idx="1"/>
          </p:nvPr>
        </p:nvSpPr>
        <p:spPr>
          <a:xfrm>
            <a:off x="838200" y="1288473"/>
            <a:ext cx="10515600" cy="5434299"/>
          </a:xfrm>
        </p:spPr>
        <p:txBody>
          <a:bodyPr>
            <a:normAutofit/>
          </a:bodyPr>
          <a:lstStyle/>
          <a:p>
            <a:pPr>
              <a:buFontTx/>
              <a:buChar char="-"/>
            </a:pPr>
            <a:r>
              <a:rPr lang="hu-HU" dirty="0" smtClean="0"/>
              <a:t>Iskolarendszerű szakképzés</a:t>
            </a:r>
          </a:p>
          <a:p>
            <a:pPr>
              <a:buFontTx/>
              <a:buChar char="-"/>
            </a:pPr>
            <a:endParaRPr lang="hu-HU" dirty="0" smtClean="0"/>
          </a:p>
          <a:p>
            <a:pPr>
              <a:buFontTx/>
              <a:buChar char="-"/>
            </a:pPr>
            <a:r>
              <a:rPr lang="hu-HU" dirty="0" smtClean="0"/>
              <a:t>Felnőttoktatás</a:t>
            </a:r>
          </a:p>
          <a:p>
            <a:pPr marL="0" indent="0">
              <a:buNone/>
            </a:pPr>
            <a:endParaRPr lang="hu-HU" dirty="0" smtClean="0"/>
          </a:p>
          <a:p>
            <a:pPr>
              <a:buFontTx/>
              <a:buChar char="-"/>
            </a:pPr>
            <a:r>
              <a:rPr lang="hu-HU" dirty="0" smtClean="0"/>
              <a:t>Felnőttképzés </a:t>
            </a:r>
          </a:p>
          <a:p>
            <a:pPr>
              <a:buFontTx/>
              <a:buChar char="-"/>
            </a:pPr>
            <a:endParaRPr lang="hu-HU" dirty="0" smtClean="0"/>
          </a:p>
          <a:p>
            <a:pPr>
              <a:buFontTx/>
              <a:buChar char="-"/>
            </a:pPr>
            <a:r>
              <a:rPr lang="hu-HU" dirty="0" smtClean="0"/>
              <a:t>Szoros munkaerőpiaci </a:t>
            </a:r>
            <a:r>
              <a:rPr lang="hu-HU" dirty="0" smtClean="0"/>
              <a:t>kapcsolatok</a:t>
            </a:r>
            <a:endParaRPr lang="hu-HU" dirty="0" smtClean="0"/>
          </a:p>
          <a:p>
            <a:pPr>
              <a:buFontTx/>
              <a:buChar char="-"/>
            </a:pPr>
            <a:endParaRPr lang="hu-HU" dirty="0" smtClean="0"/>
          </a:p>
          <a:p>
            <a:pPr>
              <a:buFontTx/>
              <a:buChar char="-"/>
            </a:pPr>
            <a:r>
              <a:rPr lang="hu-HU" dirty="0" smtClean="0"/>
              <a:t>Országos pályázatok</a:t>
            </a:r>
          </a:p>
          <a:p>
            <a:pPr lvl="1">
              <a:buFontTx/>
              <a:buChar char="-"/>
            </a:pPr>
            <a:r>
              <a:rPr lang="hu-HU" dirty="0" smtClean="0"/>
              <a:t>Felzárkóztatás, </a:t>
            </a:r>
            <a:r>
              <a:rPr lang="hu-HU" dirty="0" err="1" smtClean="0"/>
              <a:t>Ginop</a:t>
            </a:r>
            <a:r>
              <a:rPr lang="hu-HU" dirty="0" smtClean="0"/>
              <a:t> gyakornoki program, informatika, idegen nyelv</a:t>
            </a:r>
            <a:endParaRPr lang="hu-HU" dirty="0"/>
          </a:p>
        </p:txBody>
      </p:sp>
      <p:pic>
        <p:nvPicPr>
          <p:cNvPr id="4" name="Kép 3"/>
          <p:cNvPicPr/>
          <p:nvPr/>
        </p:nvPicPr>
        <p:blipFill>
          <a:blip r:embed="rId2" cstate="print">
            <a:extLst>
              <a:ext uri="{28A0092B-C50C-407E-A947-70E740481C1C}">
                <a14:useLocalDpi xmlns:a14="http://schemas.microsoft.com/office/drawing/2010/main" val="0"/>
              </a:ext>
            </a:extLst>
          </a:blip>
          <a:stretch>
            <a:fillRect/>
          </a:stretch>
        </p:blipFill>
        <p:spPr>
          <a:xfrm>
            <a:off x="9569003" y="6053071"/>
            <a:ext cx="2395470" cy="692838"/>
          </a:xfrm>
          <a:prstGeom prst="rect">
            <a:avLst/>
          </a:prstGeom>
        </p:spPr>
      </p:pic>
    </p:spTree>
    <p:extLst>
      <p:ext uri="{BB962C8B-B14F-4D97-AF65-F5344CB8AC3E}">
        <p14:creationId xmlns:p14="http://schemas.microsoft.com/office/powerpoint/2010/main" val="3163295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236147"/>
            <a:ext cx="10515600" cy="906722"/>
          </a:xfrm>
        </p:spPr>
        <p:txBody>
          <a:bodyPr>
            <a:normAutofit fontScale="90000"/>
          </a:bodyPr>
          <a:lstStyle/>
          <a:p>
            <a:r>
              <a:rPr lang="hu-HU" b="1" i="1" dirty="0"/>
              <a:t>Tehetséggondozás</a:t>
            </a:r>
            <a:r>
              <a:rPr lang="hu-HU" dirty="0"/>
              <a:t/>
            </a:r>
            <a:br>
              <a:rPr lang="hu-HU" dirty="0"/>
            </a:br>
            <a:endParaRPr lang="hu-HU" dirty="0"/>
          </a:p>
        </p:txBody>
      </p:sp>
      <p:sp>
        <p:nvSpPr>
          <p:cNvPr id="3" name="Tartalom helye 2"/>
          <p:cNvSpPr>
            <a:spLocks noGrp="1"/>
          </p:cNvSpPr>
          <p:nvPr>
            <p:ph idx="1"/>
          </p:nvPr>
        </p:nvSpPr>
        <p:spPr>
          <a:xfrm>
            <a:off x="838200" y="931025"/>
            <a:ext cx="10515600" cy="5685906"/>
          </a:xfrm>
        </p:spPr>
        <p:txBody>
          <a:bodyPr>
            <a:normAutofit fontScale="85000" lnSpcReduction="20000"/>
          </a:bodyPr>
          <a:lstStyle/>
          <a:p>
            <a:pPr marL="0" indent="0">
              <a:buNone/>
            </a:pPr>
            <a:r>
              <a:rPr lang="hu-HU" dirty="0" smtClean="0"/>
              <a:t>A </a:t>
            </a:r>
            <a:r>
              <a:rPr lang="hu-HU" dirty="0"/>
              <a:t>tehetség a velünk született adottságokra épülő, majd gyakorlás, céltudatos fejlesztés által kibontakoztatott képesség.</a:t>
            </a:r>
          </a:p>
          <a:p>
            <a:pPr marL="0" indent="0">
              <a:buNone/>
            </a:pPr>
            <a:r>
              <a:rPr lang="hu-HU" dirty="0" smtClean="0"/>
              <a:t>Feladataink:</a:t>
            </a:r>
            <a:endParaRPr lang="hu-HU" dirty="0"/>
          </a:p>
          <a:p>
            <a:pPr lvl="0"/>
            <a:r>
              <a:rPr lang="hu-HU" dirty="0"/>
              <a:t>a diákok személyiségközpontú megközelítése,</a:t>
            </a:r>
          </a:p>
          <a:p>
            <a:pPr lvl="0"/>
            <a:r>
              <a:rPr lang="hu-HU" dirty="0"/>
              <a:t>a gátlások, szorongások leküzdése,</a:t>
            </a:r>
          </a:p>
          <a:p>
            <a:pPr lvl="0"/>
            <a:r>
              <a:rPr lang="hu-HU" dirty="0"/>
              <a:t>az önismeret, önértékelés fejlesztése, a kreativitás fejlesztése,</a:t>
            </a:r>
          </a:p>
          <a:p>
            <a:pPr lvl="0"/>
            <a:r>
              <a:rPr lang="hu-HU" dirty="0"/>
              <a:t>a memória fejlesztése,</a:t>
            </a:r>
          </a:p>
          <a:p>
            <a:pPr lvl="0"/>
            <a:r>
              <a:rPr lang="hu-HU" dirty="0"/>
              <a:t>felkészítés a munkahelyi beilleszkedésre,</a:t>
            </a:r>
          </a:p>
          <a:p>
            <a:pPr lvl="0"/>
            <a:r>
              <a:rPr lang="hu-HU" dirty="0"/>
              <a:t>a tudás értékesíthetősége, a munkaerőpiac figyelemmel kísérése,</a:t>
            </a:r>
          </a:p>
          <a:p>
            <a:pPr lvl="0"/>
            <a:r>
              <a:rPr lang="hu-HU" dirty="0"/>
              <a:t>az információszerzés, mint a csoportmunka egyik fontos formájának elfogadása,</a:t>
            </a:r>
          </a:p>
          <a:p>
            <a:pPr lvl="0"/>
            <a:r>
              <a:rPr lang="hu-HU" dirty="0"/>
              <a:t>speciális tanulási módszerek megismerése és megismertetése.</a:t>
            </a:r>
          </a:p>
          <a:p>
            <a:pPr marL="0" indent="0">
              <a:buNone/>
            </a:pPr>
            <a:r>
              <a:rPr lang="hu-HU" b="1" dirty="0"/>
              <a:t>Van, hogy valaki nem kiemelkedően tehetséges az adott területen, de annak művelése fontos számára (örömforrás, feszültség levezetése, gondolatok megosztása), nekünk őt akkor is támogatni kell, hisz segítséggel sokkal jobbá válhat, sikerei lehetnek, önértékelése, önbecsülése fejlődhet.</a:t>
            </a:r>
          </a:p>
        </p:txBody>
      </p:sp>
      <p:pic>
        <p:nvPicPr>
          <p:cNvPr id="4" name="Kép 3"/>
          <p:cNvPicPr/>
          <p:nvPr/>
        </p:nvPicPr>
        <p:blipFill>
          <a:blip r:embed="rId2" cstate="print">
            <a:extLst>
              <a:ext uri="{28A0092B-C50C-407E-A947-70E740481C1C}">
                <a14:useLocalDpi xmlns:a14="http://schemas.microsoft.com/office/drawing/2010/main" val="0"/>
              </a:ext>
            </a:extLst>
          </a:blip>
          <a:stretch>
            <a:fillRect/>
          </a:stretch>
        </p:blipFill>
        <p:spPr>
          <a:xfrm>
            <a:off x="9569003" y="6053071"/>
            <a:ext cx="2395470" cy="692838"/>
          </a:xfrm>
          <a:prstGeom prst="rect">
            <a:avLst/>
          </a:prstGeom>
        </p:spPr>
      </p:pic>
    </p:spTree>
    <p:extLst>
      <p:ext uri="{BB962C8B-B14F-4D97-AF65-F5344CB8AC3E}">
        <p14:creationId xmlns:p14="http://schemas.microsoft.com/office/powerpoint/2010/main" val="3507843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Szakképzés 4.0</a:t>
            </a:r>
            <a:br>
              <a:rPr lang="hu-HU" dirty="0"/>
            </a:br>
            <a:endParaRPr lang="hu-HU" dirty="0"/>
          </a:p>
        </p:txBody>
      </p:sp>
      <p:sp>
        <p:nvSpPr>
          <p:cNvPr id="3" name="Tartalom helye 2"/>
          <p:cNvSpPr>
            <a:spLocks noGrp="1"/>
          </p:cNvSpPr>
          <p:nvPr>
            <p:ph idx="1"/>
          </p:nvPr>
        </p:nvSpPr>
        <p:spPr/>
        <p:txBody>
          <a:bodyPr/>
          <a:lstStyle/>
          <a:p>
            <a:endParaRPr lang="hu-HU"/>
          </a:p>
        </p:txBody>
      </p:sp>
      <p:pic>
        <p:nvPicPr>
          <p:cNvPr id="4" name="Kép 3"/>
          <p:cNvPicPr>
            <a:picLocks noChangeAspect="1"/>
          </p:cNvPicPr>
          <p:nvPr/>
        </p:nvPicPr>
        <p:blipFill>
          <a:blip r:embed="rId2"/>
          <a:stretch>
            <a:fillRect/>
          </a:stretch>
        </p:blipFill>
        <p:spPr>
          <a:xfrm>
            <a:off x="1026367" y="1262118"/>
            <a:ext cx="10161037" cy="5437057"/>
          </a:xfrm>
          <a:prstGeom prst="rect">
            <a:avLst/>
          </a:prstGeom>
        </p:spPr>
      </p:pic>
    </p:spTree>
    <p:extLst>
      <p:ext uri="{BB962C8B-B14F-4D97-AF65-F5344CB8AC3E}">
        <p14:creationId xmlns:p14="http://schemas.microsoft.com/office/powerpoint/2010/main" val="477411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Tehetséggondozás területei</a:t>
            </a:r>
            <a:endParaRPr lang="hu-HU" dirty="0"/>
          </a:p>
        </p:txBody>
      </p:sp>
      <p:sp>
        <p:nvSpPr>
          <p:cNvPr id="3" name="Tartalom helye 2"/>
          <p:cNvSpPr>
            <a:spLocks noGrp="1"/>
          </p:cNvSpPr>
          <p:nvPr>
            <p:ph idx="1"/>
          </p:nvPr>
        </p:nvSpPr>
        <p:spPr/>
        <p:txBody>
          <a:bodyPr/>
          <a:lstStyle/>
          <a:p>
            <a:r>
              <a:rPr lang="hu-HU" b="1" dirty="0"/>
              <a:t>Emelt szintű vizsgára való felkészítés</a:t>
            </a:r>
            <a:endParaRPr lang="hu-HU" dirty="0"/>
          </a:p>
          <a:p>
            <a:r>
              <a:rPr lang="hu-HU" b="1" dirty="0"/>
              <a:t>Nyelvi felkészítés</a:t>
            </a:r>
            <a:endParaRPr lang="hu-HU" dirty="0"/>
          </a:p>
          <a:p>
            <a:r>
              <a:rPr lang="hu-HU" b="1" dirty="0"/>
              <a:t>Sport</a:t>
            </a:r>
            <a:endParaRPr lang="hu-HU" dirty="0"/>
          </a:p>
          <a:p>
            <a:r>
              <a:rPr lang="hu-HU" b="1" dirty="0" smtClean="0"/>
              <a:t>Szakmai versenyekre </a:t>
            </a:r>
            <a:r>
              <a:rPr lang="hu-HU" b="1" dirty="0"/>
              <a:t>való felkészítés</a:t>
            </a:r>
            <a:endParaRPr lang="hu-HU" b="1" dirty="0" smtClean="0"/>
          </a:p>
          <a:p>
            <a:r>
              <a:rPr lang="hu-HU" b="1" dirty="0" smtClean="0"/>
              <a:t>Tanulmányi </a:t>
            </a:r>
            <a:r>
              <a:rPr lang="hu-HU" b="1" dirty="0"/>
              <a:t>versenyekre való felkészítés</a:t>
            </a:r>
            <a:endParaRPr lang="hu-HU" dirty="0"/>
          </a:p>
          <a:p>
            <a:r>
              <a:rPr lang="hu-HU" b="1" dirty="0" smtClean="0"/>
              <a:t>Kultúra</a:t>
            </a:r>
          </a:p>
          <a:p>
            <a:r>
              <a:rPr lang="hu-HU" b="1" dirty="0" smtClean="0"/>
              <a:t>Akkreditált tehetségpont</a:t>
            </a:r>
            <a:endParaRPr lang="hu-HU" dirty="0"/>
          </a:p>
          <a:p>
            <a:endParaRPr lang="hu-HU" dirty="0"/>
          </a:p>
        </p:txBody>
      </p:sp>
      <p:pic>
        <p:nvPicPr>
          <p:cNvPr id="4" name="Kép 3"/>
          <p:cNvPicPr/>
          <p:nvPr/>
        </p:nvPicPr>
        <p:blipFill>
          <a:blip r:embed="rId2" cstate="print">
            <a:extLst>
              <a:ext uri="{28A0092B-C50C-407E-A947-70E740481C1C}">
                <a14:useLocalDpi xmlns:a14="http://schemas.microsoft.com/office/drawing/2010/main" val="0"/>
              </a:ext>
            </a:extLst>
          </a:blip>
          <a:stretch>
            <a:fillRect/>
          </a:stretch>
        </p:blipFill>
        <p:spPr>
          <a:xfrm>
            <a:off x="9569003" y="6053071"/>
            <a:ext cx="2395470" cy="692838"/>
          </a:xfrm>
          <a:prstGeom prst="rect">
            <a:avLst/>
          </a:prstGeom>
        </p:spPr>
      </p:pic>
    </p:spTree>
    <p:extLst>
      <p:ext uri="{BB962C8B-B14F-4D97-AF65-F5344CB8AC3E}">
        <p14:creationId xmlns:p14="http://schemas.microsoft.com/office/powerpoint/2010/main" val="705131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748780"/>
          </a:xfrm>
        </p:spPr>
        <p:txBody>
          <a:bodyPr>
            <a:normAutofit fontScale="90000"/>
          </a:bodyPr>
          <a:lstStyle/>
          <a:p>
            <a:r>
              <a:rPr lang="hu-HU" b="1" dirty="0"/>
              <a:t>Versenyeredmények:</a:t>
            </a:r>
            <a:r>
              <a:rPr lang="hu-HU" dirty="0"/>
              <a:t/>
            </a:r>
            <a:br>
              <a:rPr lang="hu-HU" dirty="0"/>
            </a:br>
            <a:endParaRPr lang="hu-HU" dirty="0"/>
          </a:p>
        </p:txBody>
      </p:sp>
      <p:sp>
        <p:nvSpPr>
          <p:cNvPr id="3" name="Tartalom helye 2"/>
          <p:cNvSpPr>
            <a:spLocks noGrp="1"/>
          </p:cNvSpPr>
          <p:nvPr>
            <p:ph idx="1"/>
          </p:nvPr>
        </p:nvSpPr>
        <p:spPr>
          <a:xfrm>
            <a:off x="838200" y="1188719"/>
            <a:ext cx="10515600" cy="5403273"/>
          </a:xfrm>
        </p:spPr>
        <p:txBody>
          <a:bodyPr>
            <a:normAutofit fontScale="85000" lnSpcReduction="20000"/>
          </a:bodyPr>
          <a:lstStyle/>
          <a:p>
            <a:r>
              <a:rPr lang="hu-HU" dirty="0" smtClean="0"/>
              <a:t>Országos </a:t>
            </a:r>
            <a:r>
              <a:rPr lang="hu-HU" dirty="0"/>
              <a:t>Honvédelmi verseny</a:t>
            </a:r>
          </a:p>
          <a:p>
            <a:r>
              <a:rPr lang="hu-HU" dirty="0"/>
              <a:t>Országos Diákolimpia</a:t>
            </a:r>
          </a:p>
          <a:p>
            <a:r>
              <a:rPr lang="hu-HU" dirty="0"/>
              <a:t>Országos Középiskolai Rendészeti Csapatverseny</a:t>
            </a:r>
          </a:p>
          <a:p>
            <a:r>
              <a:rPr lang="hu-HU" dirty="0"/>
              <a:t>Szakma Kiváló Tanulója Verseny</a:t>
            </a:r>
          </a:p>
          <a:p>
            <a:r>
              <a:rPr lang="hu-HU" dirty="0"/>
              <a:t>Szakmasztár</a:t>
            </a:r>
          </a:p>
          <a:p>
            <a:r>
              <a:rPr lang="hu-HU" dirty="0"/>
              <a:t>WORLD ROBOT OLIMPIAD</a:t>
            </a:r>
          </a:p>
          <a:p>
            <a:r>
              <a:rPr lang="hu-HU" dirty="0"/>
              <a:t>Zrínyi Ilona Matematika verseny</a:t>
            </a:r>
          </a:p>
          <a:p>
            <a:r>
              <a:rPr lang="hu-HU" dirty="0"/>
              <a:t>elsősegélynyújtó verseny</a:t>
            </a:r>
          </a:p>
          <a:p>
            <a:r>
              <a:rPr lang="hu-HU" dirty="0"/>
              <a:t>Ifjúsági Katasztrófavédelmi Verseny</a:t>
            </a:r>
          </a:p>
          <a:p>
            <a:r>
              <a:rPr lang="hu-HU" dirty="0"/>
              <a:t>Saját lábon című vállalkozástervezési versenyen</a:t>
            </a:r>
          </a:p>
          <a:p>
            <a:r>
              <a:rPr lang="hu-HU" dirty="0"/>
              <a:t>Édes Anyanyelvünk, Szép Magyar Beszéd</a:t>
            </a:r>
          </a:p>
          <a:p>
            <a:r>
              <a:rPr lang="hu-HU" dirty="0"/>
              <a:t>Stádium díj</a:t>
            </a:r>
          </a:p>
          <a:p>
            <a:r>
              <a:rPr lang="hu-HU" dirty="0"/>
              <a:t>Tavaszváró </a:t>
            </a:r>
            <a:r>
              <a:rPr lang="hu-HU" dirty="0" smtClean="0"/>
              <a:t>kalandőrület</a:t>
            </a:r>
            <a:endParaRPr lang="hu-HU" dirty="0"/>
          </a:p>
        </p:txBody>
      </p:sp>
      <p:pic>
        <p:nvPicPr>
          <p:cNvPr id="4" name="Kép 3"/>
          <p:cNvPicPr/>
          <p:nvPr/>
        </p:nvPicPr>
        <p:blipFill>
          <a:blip r:embed="rId2" cstate="print">
            <a:extLst>
              <a:ext uri="{28A0092B-C50C-407E-A947-70E740481C1C}">
                <a14:useLocalDpi xmlns:a14="http://schemas.microsoft.com/office/drawing/2010/main" val="0"/>
              </a:ext>
            </a:extLst>
          </a:blip>
          <a:stretch>
            <a:fillRect/>
          </a:stretch>
        </p:blipFill>
        <p:spPr>
          <a:xfrm>
            <a:off x="9569003" y="6053071"/>
            <a:ext cx="2395470" cy="692838"/>
          </a:xfrm>
          <a:prstGeom prst="rect">
            <a:avLst/>
          </a:prstGeom>
        </p:spPr>
      </p:pic>
    </p:spTree>
    <p:extLst>
      <p:ext uri="{BB962C8B-B14F-4D97-AF65-F5344CB8AC3E}">
        <p14:creationId xmlns:p14="http://schemas.microsoft.com/office/powerpoint/2010/main" val="513936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Nehézségek</a:t>
            </a:r>
            <a:endParaRPr lang="hu-HU" dirty="0"/>
          </a:p>
        </p:txBody>
      </p:sp>
      <p:sp>
        <p:nvSpPr>
          <p:cNvPr id="3" name="Tartalom helye 2"/>
          <p:cNvSpPr>
            <a:spLocks noGrp="1"/>
          </p:cNvSpPr>
          <p:nvPr>
            <p:ph idx="1"/>
          </p:nvPr>
        </p:nvSpPr>
        <p:spPr/>
        <p:txBody>
          <a:bodyPr/>
          <a:lstStyle/>
          <a:p>
            <a:pPr marL="0" lvl="0" indent="0">
              <a:buNone/>
            </a:pPr>
            <a:r>
              <a:rPr lang="hu-HU" dirty="0"/>
              <a:t>A foglalkozások megszervezését és eredményességét negatívan befolyásolja:</a:t>
            </a:r>
          </a:p>
          <a:p>
            <a:pPr lvl="0"/>
            <a:r>
              <a:rPr lang="hu-HU" dirty="0"/>
              <a:t>a napi 7-8 tanóra után a tanulók már nem szívesen vállalnak plusz feladatokat</a:t>
            </a:r>
          </a:p>
          <a:p>
            <a:pPr lvl="0"/>
            <a:r>
              <a:rPr lang="hu-HU" dirty="0"/>
              <a:t>tanulóink nagy része bejáró, a környék közlekedési infrastruktúrája hiányos</a:t>
            </a:r>
          </a:p>
          <a:p>
            <a:endParaRPr lang="hu-HU" dirty="0"/>
          </a:p>
        </p:txBody>
      </p:sp>
      <p:pic>
        <p:nvPicPr>
          <p:cNvPr id="4" name="Kép 3"/>
          <p:cNvPicPr/>
          <p:nvPr/>
        </p:nvPicPr>
        <p:blipFill>
          <a:blip r:embed="rId2" cstate="print">
            <a:extLst>
              <a:ext uri="{28A0092B-C50C-407E-A947-70E740481C1C}">
                <a14:useLocalDpi xmlns:a14="http://schemas.microsoft.com/office/drawing/2010/main" val="0"/>
              </a:ext>
            </a:extLst>
          </a:blip>
          <a:stretch>
            <a:fillRect/>
          </a:stretch>
        </p:blipFill>
        <p:spPr>
          <a:xfrm>
            <a:off x="9569003" y="6053071"/>
            <a:ext cx="2395470" cy="692838"/>
          </a:xfrm>
          <a:prstGeom prst="rect">
            <a:avLst/>
          </a:prstGeom>
        </p:spPr>
      </p:pic>
    </p:spTree>
    <p:extLst>
      <p:ext uri="{BB962C8B-B14F-4D97-AF65-F5344CB8AC3E}">
        <p14:creationId xmlns:p14="http://schemas.microsoft.com/office/powerpoint/2010/main" val="3708942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99244" y="515155"/>
            <a:ext cx="11372045" cy="5924282"/>
          </a:xfrm>
        </p:spPr>
        <p:txBody>
          <a:bodyPr>
            <a:normAutofit/>
          </a:bodyPr>
          <a:lstStyle/>
          <a:p>
            <a:pPr marL="0" indent="0" algn="ctr">
              <a:buNone/>
            </a:pPr>
            <a:endParaRPr lang="hu-HU" sz="5400" dirty="0" smtClean="0"/>
          </a:p>
          <a:p>
            <a:pPr marL="0" indent="0" algn="ctr">
              <a:buNone/>
            </a:pPr>
            <a:endParaRPr lang="hu-HU" sz="5400" dirty="0"/>
          </a:p>
          <a:p>
            <a:pPr marL="0" indent="0" algn="ctr">
              <a:buNone/>
            </a:pPr>
            <a:r>
              <a:rPr lang="hu-HU" sz="5400" dirty="0" smtClean="0"/>
              <a:t>Köszönöm a figyelmet!</a:t>
            </a:r>
            <a:endParaRPr lang="hu-HU" sz="3600" dirty="0" smtClean="0"/>
          </a:p>
          <a:p>
            <a:pPr marL="0" indent="0" algn="ctr">
              <a:buNone/>
            </a:pPr>
            <a:r>
              <a:rPr lang="hu-HU" sz="4800" dirty="0" err="1" smtClean="0"/>
              <a:t>Rittlinger</a:t>
            </a:r>
            <a:r>
              <a:rPr lang="hu-HU" sz="4800" dirty="0" smtClean="0"/>
              <a:t> Zoltán</a:t>
            </a:r>
          </a:p>
          <a:p>
            <a:pPr marL="0" indent="0" algn="ctr">
              <a:buNone/>
            </a:pPr>
            <a:r>
              <a:rPr lang="hu-HU" sz="3600" dirty="0" smtClean="0"/>
              <a:t>főigazgató</a:t>
            </a:r>
          </a:p>
        </p:txBody>
      </p:sp>
      <p:pic>
        <p:nvPicPr>
          <p:cNvPr id="4" name="Kép 3"/>
          <p:cNvPicPr/>
          <p:nvPr/>
        </p:nvPicPr>
        <p:blipFill>
          <a:blip r:embed="rId2" cstate="print">
            <a:extLst>
              <a:ext uri="{28A0092B-C50C-407E-A947-70E740481C1C}">
                <a14:useLocalDpi xmlns:a14="http://schemas.microsoft.com/office/drawing/2010/main" val="0"/>
              </a:ext>
            </a:extLst>
          </a:blip>
          <a:stretch>
            <a:fillRect/>
          </a:stretch>
        </p:blipFill>
        <p:spPr>
          <a:xfrm>
            <a:off x="9569003" y="6053071"/>
            <a:ext cx="2395470" cy="692838"/>
          </a:xfrm>
          <a:prstGeom prst="rect">
            <a:avLst/>
          </a:prstGeom>
        </p:spPr>
      </p:pic>
    </p:spTree>
    <p:extLst>
      <p:ext uri="{BB962C8B-B14F-4D97-AF65-F5344CB8AC3E}">
        <p14:creationId xmlns:p14="http://schemas.microsoft.com/office/powerpoint/2010/main" val="1577112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5261</TotalTime>
  <Words>276</Words>
  <Application>Microsoft Office PowerPoint</Application>
  <PresentationFormat>Szélesvásznú</PresentationFormat>
  <Paragraphs>67</Paragraphs>
  <Slides>9</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9</vt:i4>
      </vt:variant>
    </vt:vector>
  </HeadingPairs>
  <TitlesOfParts>
    <vt:vector size="13" baseType="lpstr">
      <vt:lpstr>Arial</vt:lpstr>
      <vt:lpstr>Calibri</vt:lpstr>
      <vt:lpstr>Calibri Light</vt:lpstr>
      <vt:lpstr>Office-téma</vt:lpstr>
      <vt:lpstr>PowerPoint-bemutató</vt:lpstr>
      <vt:lpstr>Pécsi Szakképzési Centrum</vt:lpstr>
      <vt:lpstr>Pécsi SZC célok - feladatok</vt:lpstr>
      <vt:lpstr>Tehetséggondozás </vt:lpstr>
      <vt:lpstr>Szakképzés 4.0 </vt:lpstr>
      <vt:lpstr>Tehetséggondozás területei</vt:lpstr>
      <vt:lpstr>Versenyeredmények: </vt:lpstr>
      <vt:lpstr>Nehézségek</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 iskolarendszerű szakképzés együttműködése a helyi gazdaság  szereplőivel</dc:title>
  <dc:creator>Rittlinger75</dc:creator>
  <cp:lastModifiedBy>Boldizsár Rittlinger</cp:lastModifiedBy>
  <cp:revision>76</cp:revision>
  <dcterms:created xsi:type="dcterms:W3CDTF">2015-10-21T13:28:12Z</dcterms:created>
  <dcterms:modified xsi:type="dcterms:W3CDTF">2019-11-27T15:05:51Z</dcterms:modified>
</cp:coreProperties>
</file>